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61" r:id="rId3"/>
    <p:sldId id="267" r:id="rId4"/>
    <p:sldId id="272" r:id="rId5"/>
    <p:sldId id="273" r:id="rId6"/>
    <p:sldId id="274" r:id="rId7"/>
    <p:sldId id="27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07D6E-76E7-4B1F-BDBF-AFCFFDE3DE95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6FFB5-1410-48FB-95C9-9B8D18B2AC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74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401F6-8D92-40F1-A6CB-86F242DD80C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63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C4366-199D-4E2C-84B4-624986DF9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EFA7090-94C7-42DA-B9D7-F500125F0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EFB7BD-C069-47BA-8347-D18097B3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B4F286-E698-41E8-B07D-2812279F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0A5C8F-6F15-4A75-B973-738EA9C88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3250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27A80-FB2A-49C3-99EA-D13A32ADC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2AAF82B-1D1C-42C4-8A5E-4D49FA20F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BFED60-3680-439E-B555-D5FE28B4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C8F4A6-C74E-4C21-B078-B469B7AD2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564798-C442-4967-B6A4-B5BC7D21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54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F32F524-2C1A-4AD5-894A-9F34A18D9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37FBED-824A-4B98-93AB-443E1F7BE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BE3FD7-7BFF-4D67-B468-21DC6D10B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EDE3A9-4C2E-478D-BE3A-392EE41A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541E7C-246E-4616-B803-3226EBD5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42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8102B-7AF5-44FB-9D59-519BF099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31238C-A6D0-4C8A-B458-411257FE6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763AC9-055E-48E1-872E-11854DDF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6D8CBD-D388-4581-8983-9A06EF7C6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E0DB3C-74A6-4B55-9C51-C50673085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18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0DE386-AFD1-4D33-9672-56F46F915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1742EF-87B5-4151-8309-58CEF7792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002A8B-365E-4C42-8A18-CC265782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F5C392-F2DD-4FA3-8B9A-04D671837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0CA589-75CE-495D-9B3C-0B2E0D294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99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55AD6-728F-4AC0-A85E-944B35F04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8EF8B1-C2C6-4304-87B1-F2B108F09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6C0372-F311-447E-B8EB-35188B4D2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00F424-3C39-4D0F-9D94-B37A8B101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4645F9-FEFF-43A2-8152-5AFC5710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4F0489-E8F5-4B3B-A645-1CA289D8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4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A5544D-B69F-446F-A0E3-FAC716DF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F78F0F0-6EFA-4ECB-80EF-C05F0219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0B3A1D-69CE-4E99-B8E5-7AFA6A6F1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70BA18E-75E8-4462-989B-5D50B91CA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564E0FD-3D2A-42DA-8A4A-420B2DD30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E53A823-315D-4F82-8717-8DBDC896E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2F66B7A-6B6C-4C58-A6C0-C3B1FAAF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A64D6D2-3BF5-4E36-9D4C-53BC8FCE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0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4B5F86-3A18-45DD-A781-937ECFD7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3C34A6B-6A36-4BF6-910A-F2CDC63C7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B22F21D-F7E7-494C-A6FB-42F2C68F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958F1A-84B7-4A84-929E-C685214C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02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5799C1-FDAA-49F2-95FA-4DA4A4358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8754B-9F0E-4BEC-96DB-9356B614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C6D952E-AB5A-4523-BCCA-67486483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5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1135C-B444-4B75-9864-B729E8388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7BED3-0B8B-486D-AF5B-024A6BB1A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8253C9-CC37-424C-99CB-FBC03ADD5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606BE5-BDDF-4376-9DD9-5EF4209E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39C342-06AF-4733-AFBD-46AC0FDC0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D938DB-A686-4455-B9CA-DD2DA148F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425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C61655-B011-4C1F-862B-AAA596C1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3BE1B5-EA1A-4AC9-9E93-2411D1834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10704EC-FF11-4C57-B2CF-56F4383EC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F56F0A-AFE2-4946-B823-96F115F5A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2C5287-1C55-4A03-A623-4E862A09A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555C89-B1C5-49F6-907A-C6BC4D45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60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F4B958-6138-4D27-9951-F97289302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84822E-1E14-4A49-B1C6-5243284BC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61E2D2-2F89-4840-97E2-E0DD08CBE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C99DDA-E05B-4EB9-9177-8DA89FEE9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9F7EAA-4C15-4070-94C8-FA69BBE77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74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B1A3E1CF-02DB-424B-B839-DF6E279AB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93" y="258949"/>
            <a:ext cx="11583612" cy="5874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4CA890A-2F8E-439A-92CE-BB9D6F8D5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41" y="3961741"/>
            <a:ext cx="5207517" cy="185083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FC48FD29-9920-4B9C-B130-F34E8EE7E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68" y="6159544"/>
            <a:ext cx="1219282" cy="4946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6B8DF4E-03D1-4E0F-A365-37CDD648B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399" y="6133626"/>
            <a:ext cx="1487553" cy="493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457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5E43918-8E2A-4E0E-8E29-8E1F4E0E9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847" y="1952373"/>
            <a:ext cx="2948615" cy="4642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025F5F2-2280-4383-BB5C-33F493CDA1A5}"/>
              </a:ext>
            </a:extLst>
          </p:cNvPr>
          <p:cNvSpPr/>
          <p:nvPr/>
        </p:nvSpPr>
        <p:spPr>
          <a:xfrm>
            <a:off x="6239363" y="1524394"/>
            <a:ext cx="5730963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BB87A41C-4D08-4C8F-8587-1B57EB406147}"/>
              </a:ext>
            </a:extLst>
          </p:cNvPr>
          <p:cNvSpPr/>
          <p:nvPr/>
        </p:nvSpPr>
        <p:spPr>
          <a:xfrm>
            <a:off x="729673" y="1431840"/>
            <a:ext cx="4250700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4CDD94-24A1-4629-931E-4A6500F65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STRUKTURA KURZU PODROBNĚJI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F342AB-F528-4D3A-912D-64D10766B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746003"/>
            <a:ext cx="10865427" cy="4525488"/>
          </a:xfrm>
        </p:spPr>
        <p:txBody>
          <a:bodyPr numCol="2">
            <a:normAutofit fontScale="85000" lnSpcReduction="20000"/>
          </a:bodyPr>
          <a:lstStyle/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1. blok: OTEVŘÍT OČI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KDO JSEM JÁ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JÁ A MŮJ BLIŽNÍ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3. JÁ A NÁŠ SVĚT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4. JÁ A BŮH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2. blok: PŘIZNAT SI VINU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5. CO JSEM PROŽIL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6. PROČ JSEM TADY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7. KOHO SE TO DOTÝKÁ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8. CO S TÍM MŮŽU UDĚLAT</a:t>
            </a: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3. blok: PŘIJMOUT ODPOVĚDNOST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9. CO MĚ SVAZUJE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10. CO MĚ ZAVAZUJE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11. ČÍM SE ŘÍDIT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12. KOMU JSEM ODPOVĚDNÝ </a:t>
            </a: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4. blok: DODRŽOVAT PRAVIDLA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13. ŽÍT V PRAVDĚ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14. ODPOVĚDNĚ MILOVAT 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15. DOBŘE HOSPODAŘIT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16. BÝT SOUČÁSTÍ CELKU</a:t>
            </a:r>
          </a:p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C4D5699-47FE-498E-98F6-C4882941BBF7}"/>
              </a:ext>
            </a:extLst>
          </p:cNvPr>
          <p:cNvSpPr txBox="1"/>
          <p:nvPr/>
        </p:nvSpPr>
        <p:spPr>
          <a:xfrm>
            <a:off x="1540410" y="5846544"/>
            <a:ext cx="2525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KDO JSEM? </a:t>
            </a:r>
            <a:endParaRPr lang="cs-CZ" sz="3600" dirty="0">
              <a:highlight>
                <a:srgbClr val="FF0000"/>
              </a:highlight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C5DD4FA-B859-44B4-B266-0E8B06B532A9}"/>
              </a:ext>
            </a:extLst>
          </p:cNvPr>
          <p:cNvSpPr txBox="1"/>
          <p:nvPr/>
        </p:nvSpPr>
        <p:spPr>
          <a:xfrm>
            <a:off x="7384688" y="5846544"/>
            <a:ext cx="3296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KÝM CHCI BÝT? </a:t>
            </a:r>
            <a:endParaRPr lang="cs-CZ" sz="3600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9672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2B38A01-5938-4A23-BB3C-F56F91AC6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741" y="76783"/>
            <a:ext cx="4117459" cy="3107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B34920F-0ACB-4B11-8521-A959F9679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137" y="3152192"/>
            <a:ext cx="5476875" cy="3629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6E512D6-2A9E-44D4-8501-11D6A549B763}"/>
              </a:ext>
            </a:extLst>
          </p:cNvPr>
          <p:cNvSpPr/>
          <p:nvPr/>
        </p:nvSpPr>
        <p:spPr>
          <a:xfrm>
            <a:off x="792898" y="2247862"/>
            <a:ext cx="5960239" cy="286103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8CE7AE-3925-4BDC-B1DA-FD0AACCF4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82" y="2638396"/>
            <a:ext cx="5671656" cy="2260775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cs-CZ" sz="2400" b="1" dirty="0"/>
              <a:t>Respektovat</a:t>
            </a:r>
            <a:r>
              <a:rPr lang="cs-CZ" sz="2400" dirty="0"/>
              <a:t>, že druhý člověk je jiný než já </a:t>
            </a:r>
          </a:p>
          <a:p>
            <a:pPr algn="just">
              <a:lnSpc>
                <a:spcPct val="107000"/>
              </a:lnSpc>
            </a:pPr>
            <a:r>
              <a:rPr lang="cs-CZ" sz="2400" b="1" dirty="0"/>
              <a:t>naslouchat</a:t>
            </a:r>
            <a:r>
              <a:rPr lang="cs-CZ" sz="2400" dirty="0"/>
              <a:t> mu a snažit se jej pochopit</a:t>
            </a:r>
          </a:p>
          <a:p>
            <a:pPr algn="just">
              <a:lnSpc>
                <a:spcPct val="107000"/>
              </a:lnSpc>
            </a:pPr>
            <a:r>
              <a:rPr lang="cs-CZ" sz="2400" dirty="0"/>
              <a:t> </a:t>
            </a:r>
            <a:r>
              <a:rPr lang="cs-CZ" sz="2400" b="1" dirty="0"/>
              <a:t>vnímat</a:t>
            </a:r>
            <a:r>
              <a:rPr lang="cs-CZ" sz="2400" dirty="0"/>
              <a:t> jeho názory a pocity</a:t>
            </a:r>
          </a:p>
          <a:p>
            <a:pPr algn="just">
              <a:lnSpc>
                <a:spcPct val="107000"/>
              </a:lnSpc>
            </a:pPr>
            <a:r>
              <a:rPr lang="cs-CZ" sz="2400" dirty="0"/>
              <a:t> přitom si </a:t>
            </a:r>
            <a:r>
              <a:rPr lang="cs-CZ" sz="2400" b="1" dirty="0"/>
              <a:t>zachovat</a:t>
            </a:r>
            <a:r>
              <a:rPr lang="cs-CZ" sz="2400" dirty="0"/>
              <a:t> vlastní identitu </a:t>
            </a:r>
            <a:endParaRPr lang="cs-CZ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BDBF3BC-69DA-466D-B939-F3BB0146115C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0000"/>
                </a:solidFill>
              </a:rPr>
              <a:t>2. LEKCE</a:t>
            </a:r>
          </a:p>
          <a:p>
            <a:r>
              <a:rPr lang="cs-CZ" b="1" dirty="0">
                <a:solidFill>
                  <a:srgbClr val="000000"/>
                </a:solidFill>
              </a:rPr>
              <a:t>Téma: EMPATIE JAKO POROZUMĚNÍ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2783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215583-7C55-4546-90D7-5EC9893F9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MILOSRDNÝ SAMARITÁN:</a:t>
            </a:r>
            <a:br>
              <a:rPr lang="cs-CZ" b="1" dirty="0"/>
            </a:br>
            <a:r>
              <a:rPr lang="cs-CZ" b="1" dirty="0"/>
              <a:t>příběh o soucitu s druhým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22D89-5336-4E5A-8FF5-7D0B4554D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cs-CZ" sz="2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Lk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10,30-37)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E4C958-023D-4A6A-90D7-DAEF745AC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520" y="559141"/>
            <a:ext cx="4610987" cy="5739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DB65F82-0321-4A22-97FF-50ABFBF4F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93" y="2456421"/>
            <a:ext cx="6276608" cy="3781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4821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C41F439F-EB32-47D8-BADB-02F026B3C6EB}"/>
              </a:ext>
            </a:extLst>
          </p:cNvPr>
          <p:cNvSpPr/>
          <p:nvPr/>
        </p:nvSpPr>
        <p:spPr>
          <a:xfrm>
            <a:off x="645252" y="4527007"/>
            <a:ext cx="7828897" cy="89915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5B659EF-798E-4A14-A60C-DFF3D0B6D32D}"/>
              </a:ext>
            </a:extLst>
          </p:cNvPr>
          <p:cNvSpPr/>
          <p:nvPr/>
        </p:nvSpPr>
        <p:spPr>
          <a:xfrm>
            <a:off x="729672" y="1431840"/>
            <a:ext cx="7372337" cy="273612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DD2F8-D54B-4E1D-BB62-8F1A0BF65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 asi </a:t>
            </a: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prožívaly osoby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které míjely zraněného?</a:t>
            </a:r>
          </a:p>
          <a:p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Čím se </a:t>
            </a:r>
            <a:r>
              <a:rPr lang="cs-CZ" sz="2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lišily</a:t>
            </a: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pocity Samaritána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od ostatních?</a:t>
            </a:r>
          </a:p>
          <a:p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Co bych </a:t>
            </a: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prožíval já</a:t>
            </a:r>
            <a:r>
              <a:rPr lang="cs-CZ" sz="2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Jak bych </a:t>
            </a: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reagoval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D414DB4B-F418-4534-B2D8-59B15068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MILOSRDNÝ SAMARITÁN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EB4AF98-B6B2-4DEF-9402-7C2579F79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149" y="791654"/>
            <a:ext cx="3466644" cy="5693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248469E-415A-42EB-9BF5-19752DB76525}"/>
              </a:ext>
            </a:extLst>
          </p:cNvPr>
          <p:cNvSpPr txBox="1"/>
          <p:nvPr/>
        </p:nvSpPr>
        <p:spPr>
          <a:xfrm>
            <a:off x="645252" y="4762997"/>
            <a:ext cx="83141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Aktivita: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Jeden účastník je vyzván, aby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vyprávěl ostatním</a:t>
            </a:r>
            <a:r>
              <a:rPr lang="cs-CZ" sz="1800" b="1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nějaký svůj silný zážitek. </a:t>
            </a:r>
          </a:p>
          <a:p>
            <a:r>
              <a:rPr lang="cs-CZ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Jak bych ho prožíval já? Jak by na něj ostatní reagovali?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32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3B2E1A5-9B2A-467E-BB9B-2453807217FC}"/>
              </a:ext>
            </a:extLst>
          </p:cNvPr>
          <p:cNvSpPr/>
          <p:nvPr/>
        </p:nvSpPr>
        <p:spPr>
          <a:xfrm>
            <a:off x="838201" y="365125"/>
            <a:ext cx="10515599" cy="171863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90695D-FAAD-4B65-8716-2E443FBD2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11981"/>
            <a:ext cx="10515600" cy="4351338"/>
          </a:xfrm>
        </p:spPr>
        <p:txBody>
          <a:bodyPr/>
          <a:lstStyle/>
          <a:p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Úkol: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Vybrat si člověka, se kterým nemám dobrý vztah, a přemýšlet, proč je takový, jaký je. Připustit si také otázku, do jaké míry nesu vinu na špatném vztahu já. Co bych v této situaci mohl udělat?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1F307ED-B580-49C5-B26F-027D752FD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591" y="2178018"/>
            <a:ext cx="7254284" cy="4314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55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D71E5AA5-F711-4477-A46F-760C65842D4C}"/>
              </a:ext>
            </a:extLst>
          </p:cNvPr>
          <p:cNvSpPr/>
          <p:nvPr/>
        </p:nvSpPr>
        <p:spPr>
          <a:xfrm>
            <a:off x="729672" y="1458016"/>
            <a:ext cx="10025014" cy="1024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CD0746-6855-46F8-B78B-69E5C9757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355D84-CEA2-41D5-80A7-E5BBC960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621"/>
            <a:ext cx="10515600" cy="4351338"/>
          </a:xfrm>
        </p:spPr>
        <p:txBody>
          <a:bodyPr/>
          <a:lstStyle/>
          <a:p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Cíl: 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cs-CZ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Respektovat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že druhý člověk je jiný než já, </a:t>
            </a:r>
            <a:r>
              <a:rPr lang="cs-CZ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naslouchat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mu, </a:t>
            </a:r>
            <a:r>
              <a:rPr lang="cs-CZ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vnímat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jeho názory a pocity, snažit </a:t>
            </a:r>
            <a:r>
              <a:rPr lang="cs-CZ" sz="24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se ho </a:t>
            </a:r>
            <a:r>
              <a:rPr lang="cs-CZ" sz="2400"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pochopit</a:t>
            </a:r>
            <a:r>
              <a:rPr lang="cs-CZ" sz="24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přitom si </a:t>
            </a:r>
            <a:r>
              <a:rPr lang="cs-CZ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zachovat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vlastní identitu.</a:t>
            </a:r>
            <a:endParaRPr lang="cs-CZ" sz="24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3D179B5-E408-4266-A39D-967F13EA2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34" y="2708016"/>
            <a:ext cx="8774594" cy="40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83600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305</Words>
  <Application>Microsoft Office PowerPoint</Application>
  <PresentationFormat>Širokoúhlá obrazovka</PresentationFormat>
  <Paragraphs>44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Prezentace aplikace PowerPoint</vt:lpstr>
      <vt:lpstr>STRUKTURA KURZU PODROBNĚJI</vt:lpstr>
      <vt:lpstr>Prezentace aplikace PowerPoint</vt:lpstr>
      <vt:lpstr>MILOSRDNÝ SAMARITÁN: příběh o soucitu s druhým</vt:lpstr>
      <vt:lpstr>MILOSRDNÝ SAMARITÁN</vt:lpstr>
      <vt:lpstr>Prezentace aplikace PowerPoint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Suchánek Jan Mgr.</dc:creator>
  <cp:lastModifiedBy>Broch Otto, Mgr.</cp:lastModifiedBy>
  <cp:revision>79</cp:revision>
  <dcterms:created xsi:type="dcterms:W3CDTF">2024-05-02T12:00:52Z</dcterms:created>
  <dcterms:modified xsi:type="dcterms:W3CDTF">2025-01-08T11:32:14Z</dcterms:modified>
</cp:coreProperties>
</file>