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6" r:id="rId2"/>
    <p:sldId id="261" r:id="rId3"/>
    <p:sldId id="268" r:id="rId4"/>
    <p:sldId id="272" r:id="rId5"/>
    <p:sldId id="273" r:id="rId6"/>
    <p:sldId id="274" r:id="rId7"/>
    <p:sldId id="271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307D6E-76E7-4B1F-BDBF-AFCFFDE3DE95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A6FFB5-1410-48FB-95C9-9B8D18B2AC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574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401F6-8D92-40F1-A6CB-86F242DD80C0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9636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C4366-199D-4E2C-84B4-624986DF96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EFA7090-94C7-42DA-B9D7-F500125F0E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4EFB7BD-C069-47BA-8347-D18097B3B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D2D01-A680-45EC-B490-F9F3D726D486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CB4F286-E698-41E8-B07D-2812279FE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30A5C8F-6F15-4A75-B973-738EA9C88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EED1-6EEF-493E-B325-7520B70027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3250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827A80-FB2A-49C3-99EA-D13A32ADC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2AAF82B-1D1C-42C4-8A5E-4D49FA20FF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1BFED60-3680-439E-B555-D5FE28B47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D2D01-A680-45EC-B490-F9F3D726D486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DC8F4A6-C74E-4C21-B078-B469B7AD2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1564798-C442-4967-B6A4-B5BC7D21E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EED1-6EEF-493E-B325-7520B70027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9544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F32F524-2C1A-4AD5-894A-9F34A18D99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A37FBED-824A-4B98-93AB-443E1F7BE9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1BE3FD7-7BFF-4D67-B468-21DC6D10B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D2D01-A680-45EC-B490-F9F3D726D486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2EDE3A9-4C2E-478D-BE3A-392EE41A2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2541E7C-246E-4616-B803-3226EBD57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EED1-6EEF-493E-B325-7520B70027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4424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F8102B-7AF5-44FB-9D59-519BF099D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831238C-A6D0-4C8A-B458-411257FE6C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5763AC9-055E-48E1-872E-11854DDFA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D2D01-A680-45EC-B490-F9F3D726D486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06D8CBD-D388-4581-8983-9A06EF7C6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DE0DB3C-74A6-4B55-9C51-C50673085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EED1-6EEF-493E-B325-7520B70027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8180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0DE386-AFD1-4D33-9672-56F46F915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71742EF-87B5-4151-8309-58CEF7792C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2002A8B-365E-4C42-8A18-CC2657823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D2D01-A680-45EC-B490-F9F3D726D486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F5C392-F2DD-4FA3-8B9A-04D671837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30CA589-75CE-495D-9B3C-0B2E0D294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EED1-6EEF-493E-B325-7520B70027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3997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055AD6-728F-4AC0-A85E-944B35F04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98EF8B1-C2C6-4304-87B1-F2B108F097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86C0372-F311-447E-B8EB-35188B4D28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100F424-3C39-4D0F-9D94-B37A8B101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D2D01-A680-45EC-B490-F9F3D726D486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74645F9-FEFF-43A2-8152-5AFC57108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04F0489-E8F5-4B3B-A645-1CA289D8F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EED1-6EEF-493E-B325-7520B70027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447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A5544D-B69F-446F-A0E3-FAC716DFD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F78F0F0-6EFA-4ECB-80EF-C05F02197F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80B3A1D-69CE-4E99-B8E5-7AFA6A6F13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70BA18E-75E8-4462-989B-5D50B91CA9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9564E0FD-3D2A-42DA-8A4A-420B2DD30F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E53A823-315D-4F82-8717-8DBDC896E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D2D01-A680-45EC-B490-F9F3D726D486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A2F66B7A-6B6C-4C58-A6C0-C3B1FAAF5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A64D6D2-3BF5-4E36-9D4C-53BC8FCE4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EED1-6EEF-493E-B325-7520B70027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4406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4B5F86-3A18-45DD-A781-937ECFD7A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83C34A6B-6A36-4BF6-910A-F2CDC63C7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D2D01-A680-45EC-B490-F9F3D726D486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B22F21D-F7E7-494C-A6FB-42F2C68F8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D958F1A-84B7-4A84-929E-C685214CE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EED1-6EEF-493E-B325-7520B70027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4027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75799C1-FDAA-49F2-95FA-4DA4A4358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D2D01-A680-45EC-B490-F9F3D726D486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668754B-9F0E-4BEC-96DB-9356B6144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C6D952E-AB5A-4523-BCCA-674864833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EED1-6EEF-493E-B325-7520B70027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657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D1135C-B444-4B75-9864-B729E8388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327BED3-0B8B-486D-AF5B-024A6BB1A9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08253C9-CC37-424C-99CB-FBC03ADD54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0606BE5-BDDF-4376-9DD9-5EF4209E0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D2D01-A680-45EC-B490-F9F3D726D486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C39C342-06AF-4733-AFBD-46AC0FDC0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5D938DB-A686-4455-B9CA-DD2DA148F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EED1-6EEF-493E-B325-7520B70027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7425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C61655-B011-4C1F-862B-AAA596C14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123BE1B5-EA1A-4AC9-9E93-2411D18344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10704EC-FF11-4C57-B2CF-56F4383ECC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CF56F0A-AFE2-4946-B823-96F115F5A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D2D01-A680-45EC-B490-F9F3D726D486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12C5287-1C55-4A03-A623-4E862A09A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3555C89-B1C5-49F6-907A-C6BC4D456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EED1-6EEF-493E-B325-7520B70027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1609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2F4B958-6138-4D27-9951-F97289302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284822E-1E14-4A49-B1C6-5243284BCD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B61E2D2-2F89-4840-97E2-E0DD08CBE2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4D2D01-A680-45EC-B490-F9F3D726D486}" type="datetimeFigureOut">
              <a:rPr lang="cs-CZ" smtClean="0"/>
              <a:t>08.01.2025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FC99DDA-E05B-4EB9-9177-8DA89FEE98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99F7EAA-4C15-4070-94C8-FA69BBE772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DEED1-6EEF-493E-B325-7520B70027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7742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>
            <a:extLst>
              <a:ext uri="{FF2B5EF4-FFF2-40B4-BE49-F238E27FC236}">
                <a16:creationId xmlns:a16="http://schemas.microsoft.com/office/drawing/2014/main" id="{B1A3E1CF-02DB-424B-B839-DF6E279AB1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193" y="258949"/>
            <a:ext cx="11583612" cy="58746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E4CA890A-2F8E-439A-92CE-BB9D6F8D50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241" y="3961741"/>
            <a:ext cx="5207517" cy="1850836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FC48FD29-9920-4B9C-B130-F34E8EE7E9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568" y="6159544"/>
            <a:ext cx="1219282" cy="4946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96B8DF4E-03D1-4E0F-A365-37CDD648B9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94399" y="6133626"/>
            <a:ext cx="1487553" cy="4938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6457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95E43918-8E2A-4E0E-8E29-8E1F4E0E91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0847" y="1952373"/>
            <a:ext cx="2948615" cy="46422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Obdélník: se zakulacenými rohy 6">
            <a:extLst>
              <a:ext uri="{FF2B5EF4-FFF2-40B4-BE49-F238E27FC236}">
                <a16:creationId xmlns:a16="http://schemas.microsoft.com/office/drawing/2014/main" id="{1025F5F2-2280-4383-BB5C-33F493CDA1A5}"/>
              </a:ext>
            </a:extLst>
          </p:cNvPr>
          <p:cNvSpPr/>
          <p:nvPr/>
        </p:nvSpPr>
        <p:spPr>
          <a:xfrm>
            <a:off x="6239363" y="1524394"/>
            <a:ext cx="5730963" cy="420254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Obdélník: se zakulacenými rohy 3">
            <a:extLst>
              <a:ext uri="{FF2B5EF4-FFF2-40B4-BE49-F238E27FC236}">
                <a16:creationId xmlns:a16="http://schemas.microsoft.com/office/drawing/2014/main" id="{BB87A41C-4D08-4C8F-8587-1B57EB406147}"/>
              </a:ext>
            </a:extLst>
          </p:cNvPr>
          <p:cNvSpPr/>
          <p:nvPr/>
        </p:nvSpPr>
        <p:spPr>
          <a:xfrm>
            <a:off x="729673" y="1431840"/>
            <a:ext cx="4250700" cy="420254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B4CDD94-24A1-4629-931E-4A6500F65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STRUKTURA KURZU PODROBNĚJI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2F342AB-F528-4D3A-912D-64D10766B7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899" y="1746003"/>
            <a:ext cx="10865427" cy="4525488"/>
          </a:xfrm>
        </p:spPr>
        <p:txBody>
          <a:bodyPr numCol="2">
            <a:normAutofit fontScale="85000" lnSpcReduction="20000"/>
          </a:bodyPr>
          <a:lstStyle/>
          <a:p>
            <a:pPr marL="0" indent="0">
              <a:buNone/>
            </a:pPr>
            <a:r>
              <a:rPr lang="cs-CZ" sz="3300" b="1" i="0" u="none" strike="noStrike" baseline="0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1. blok: OTEVŘÍT OČI</a:t>
            </a:r>
            <a:endParaRPr lang="cs-CZ" sz="3300" b="0" i="0" u="none" strike="noStrike" baseline="0" dirty="0">
              <a:solidFill>
                <a:srgbClr val="000000"/>
              </a:solidFill>
              <a:highlight>
                <a:srgbClr val="FFFF00"/>
              </a:highlight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pt-BR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1. KDO JSEM JÁ </a:t>
            </a:r>
            <a:endParaRPr lang="cs-CZ" sz="260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pt-BR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2. JÁ A MŮJ BLIŽNÍ </a:t>
            </a:r>
            <a:endParaRPr lang="cs-CZ" sz="260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pt-BR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3. JÁ A NÁŠ SVĚT</a:t>
            </a:r>
          </a:p>
          <a:p>
            <a:pPr marL="0" indent="0">
              <a:buNone/>
            </a:pPr>
            <a:r>
              <a:rPr lang="pt-BR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4. JÁ A BŮH </a:t>
            </a:r>
            <a:endParaRPr lang="cs-CZ" sz="260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3300" b="1" i="0" u="none" strike="noStrike" baseline="0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2. blok: PŘIZNAT SI VINU</a:t>
            </a:r>
            <a:endParaRPr lang="cs-CZ" sz="3300" b="0" i="0" u="none" strike="noStrike" baseline="0" dirty="0">
              <a:solidFill>
                <a:srgbClr val="000000"/>
              </a:solidFill>
              <a:highlight>
                <a:srgbClr val="FFFF00"/>
              </a:highlight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pl-PL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5. CO JSEM PROŽIL </a:t>
            </a:r>
          </a:p>
          <a:p>
            <a:pPr marL="0" indent="0">
              <a:buNone/>
            </a:pPr>
            <a:r>
              <a:rPr lang="pl-PL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6. PROČ JSEM TADY </a:t>
            </a:r>
          </a:p>
          <a:p>
            <a:pPr marL="0" indent="0">
              <a:buNone/>
            </a:pPr>
            <a:r>
              <a:rPr lang="pt-BR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7. KOHO SE TO DOTÝKÁ </a:t>
            </a:r>
            <a:endParaRPr lang="cs-CZ" sz="260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pl-PL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8. CO S TÍM MŮŽU UDĚLAT</a:t>
            </a:r>
          </a:p>
          <a:p>
            <a:pPr marL="0" indent="0">
              <a:buNone/>
            </a:pPr>
            <a:endParaRPr lang="pl-PL" sz="26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l-PL" sz="26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3300" b="1" i="0" u="none" strike="noStrike" baseline="0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3. blok: PŘIJMOUT ODPOVĚDNOST </a:t>
            </a:r>
          </a:p>
          <a:p>
            <a:pPr marL="0" indent="0">
              <a:buNone/>
            </a:pPr>
            <a:r>
              <a:rPr lang="pl-PL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9. CO MĚ SVAZUJE</a:t>
            </a:r>
          </a:p>
          <a:p>
            <a:pPr marL="0" indent="0">
              <a:buNone/>
            </a:pPr>
            <a:r>
              <a:rPr lang="pl-PL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10. CO MĚ ZAVAZUJE </a:t>
            </a:r>
          </a:p>
          <a:p>
            <a:pPr marL="0" indent="0">
              <a:buNone/>
            </a:pPr>
            <a:r>
              <a:rPr lang="pt-BR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11. ČÍM SE ŘÍDIT </a:t>
            </a:r>
            <a:endParaRPr lang="cs-CZ" sz="260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pl-PL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12. KOMU JSEM ODPOVĚDNÝ </a:t>
            </a:r>
          </a:p>
          <a:p>
            <a:pPr marL="0" indent="0">
              <a:buNone/>
            </a:pPr>
            <a:r>
              <a:rPr lang="cs-CZ" sz="3300" b="1" i="0" u="none" strike="noStrike" baseline="0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4. blok: DODRŽOVAT PRAVIDLA</a:t>
            </a:r>
            <a:endParaRPr lang="cs-CZ" sz="3300" b="0" i="0" u="none" strike="noStrike" baseline="0" dirty="0">
              <a:solidFill>
                <a:srgbClr val="000000"/>
              </a:solidFill>
              <a:highlight>
                <a:srgbClr val="FFFF00"/>
              </a:highlight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13. ŽÍT V PRAVDĚ</a:t>
            </a:r>
          </a:p>
          <a:p>
            <a:pPr marL="0" indent="0">
              <a:buNone/>
            </a:pPr>
            <a:r>
              <a:rPr lang="cs-CZ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14. ODPOVĚDNĚ MILOVAT </a:t>
            </a:r>
          </a:p>
          <a:p>
            <a:pPr marL="0" indent="0">
              <a:buNone/>
            </a:pPr>
            <a:r>
              <a:rPr lang="cs-CZ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15. DOBŘE HOSPODAŘIT</a:t>
            </a:r>
          </a:p>
          <a:p>
            <a:pPr marL="0" indent="0">
              <a:buNone/>
            </a:pPr>
            <a:r>
              <a:rPr lang="cs-CZ" sz="2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16. BÝT SOUČÁSTÍ CELKU</a:t>
            </a:r>
          </a:p>
          <a:p>
            <a:pPr marL="0" indent="0">
              <a:buNone/>
            </a:pPr>
            <a:endParaRPr lang="pl-PL" sz="18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pl-PL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2C4D5699-47FE-498E-98F6-C4882941BBF7}"/>
              </a:ext>
            </a:extLst>
          </p:cNvPr>
          <p:cNvSpPr txBox="1"/>
          <p:nvPr/>
        </p:nvSpPr>
        <p:spPr>
          <a:xfrm>
            <a:off x="1540410" y="5846544"/>
            <a:ext cx="25255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600" b="1" i="0" u="none" strike="noStrike" baseline="0" dirty="0">
                <a:solidFill>
                  <a:srgbClr val="000000"/>
                </a:solidFill>
                <a:highlight>
                  <a:srgbClr val="FF0000"/>
                </a:highlight>
                <a:latin typeface="Calibri" panose="020F0502020204030204" pitchFamily="34" charset="0"/>
              </a:rPr>
              <a:t>KDO JSEM? </a:t>
            </a:r>
            <a:endParaRPr lang="cs-CZ" sz="3600" dirty="0">
              <a:highlight>
                <a:srgbClr val="FF0000"/>
              </a:highlight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4C5DD4FA-B859-44B4-B266-0E8B06B532A9}"/>
              </a:ext>
            </a:extLst>
          </p:cNvPr>
          <p:cNvSpPr txBox="1"/>
          <p:nvPr/>
        </p:nvSpPr>
        <p:spPr>
          <a:xfrm>
            <a:off x="7384688" y="5846544"/>
            <a:ext cx="32964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600" b="1" i="0" u="none" strike="noStrike" baseline="0" dirty="0">
                <a:solidFill>
                  <a:srgbClr val="000000"/>
                </a:solidFill>
                <a:highlight>
                  <a:srgbClr val="FF0000"/>
                </a:highlight>
                <a:latin typeface="Calibri" panose="020F0502020204030204" pitchFamily="34" charset="0"/>
              </a:rPr>
              <a:t>KÝM CHCI BÝT? </a:t>
            </a:r>
            <a:endParaRPr lang="cs-CZ" sz="3600" dirty="0">
              <a:highlight>
                <a:srgbClr val="FF00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896728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: se zakulacenými rohy 3">
            <a:extLst>
              <a:ext uri="{FF2B5EF4-FFF2-40B4-BE49-F238E27FC236}">
                <a16:creationId xmlns:a16="http://schemas.microsoft.com/office/drawing/2014/main" id="{E9D4D81A-FFC7-47C9-AD17-E52EAC2A3AB7}"/>
              </a:ext>
            </a:extLst>
          </p:cNvPr>
          <p:cNvSpPr/>
          <p:nvPr/>
        </p:nvSpPr>
        <p:spPr>
          <a:xfrm>
            <a:off x="766618" y="1843088"/>
            <a:ext cx="6428265" cy="384651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E8CE7AE-3925-4BDC-B1DA-FD0AACCF4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9765" y="1989137"/>
            <a:ext cx="6599558" cy="4622678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07000"/>
              </a:lnSpc>
              <a:buNone/>
            </a:pPr>
            <a:r>
              <a:rPr lang="cs-CZ" sz="8000" b="1" dirty="0"/>
              <a:t>Poznávat a přijímat sám sebe:</a:t>
            </a:r>
          </a:p>
          <a:p>
            <a:pPr>
              <a:lnSpc>
                <a:spcPct val="107000"/>
              </a:lnSpc>
            </a:pPr>
            <a:r>
              <a:rPr lang="cs-CZ" sz="7200" dirty="0"/>
              <a:t>poznávat a vnímat své </a:t>
            </a:r>
            <a:r>
              <a:rPr lang="cs-CZ" sz="7200" b="1" dirty="0"/>
              <a:t>pocity</a:t>
            </a:r>
          </a:p>
          <a:p>
            <a:pPr>
              <a:lnSpc>
                <a:spcPct val="107000"/>
              </a:lnSpc>
            </a:pPr>
            <a:r>
              <a:rPr lang="cs-CZ" sz="7200" dirty="0"/>
              <a:t> uvědomovat si svou </a:t>
            </a:r>
            <a:r>
              <a:rPr lang="cs-CZ" sz="7200" b="1" dirty="0"/>
              <a:t>vnitřní</a:t>
            </a:r>
            <a:r>
              <a:rPr lang="cs-CZ" sz="7200" dirty="0"/>
              <a:t> </a:t>
            </a:r>
            <a:r>
              <a:rPr lang="cs-CZ" sz="7200" b="1" dirty="0"/>
              <a:t>stránku</a:t>
            </a:r>
            <a:endParaRPr lang="cs-CZ" sz="7200" dirty="0"/>
          </a:p>
          <a:p>
            <a:pPr>
              <a:lnSpc>
                <a:spcPct val="107000"/>
              </a:lnSpc>
            </a:pPr>
            <a:r>
              <a:rPr lang="cs-CZ" sz="7200" dirty="0"/>
              <a:t>poznat své </a:t>
            </a:r>
            <a:r>
              <a:rPr lang="cs-CZ" sz="7200" b="1" dirty="0"/>
              <a:t>dobré</a:t>
            </a:r>
            <a:r>
              <a:rPr lang="cs-CZ" sz="7200" dirty="0"/>
              <a:t> a </a:t>
            </a:r>
            <a:r>
              <a:rPr lang="cs-CZ" sz="7200" b="1" dirty="0"/>
              <a:t>špatné</a:t>
            </a:r>
            <a:r>
              <a:rPr lang="cs-CZ" sz="7200" dirty="0"/>
              <a:t> </a:t>
            </a:r>
            <a:r>
              <a:rPr lang="cs-CZ" sz="7200" b="1" dirty="0"/>
              <a:t>vlastnosti</a:t>
            </a:r>
          </a:p>
          <a:p>
            <a:pPr>
              <a:lnSpc>
                <a:spcPct val="107000"/>
              </a:lnSpc>
            </a:pPr>
            <a:r>
              <a:rPr lang="cs-CZ" sz="7200" dirty="0"/>
              <a:t>přijímat sám sebe </a:t>
            </a:r>
            <a:r>
              <a:rPr lang="cs-CZ" sz="7200" b="1" dirty="0"/>
              <a:t>v celistvosti</a:t>
            </a:r>
          </a:p>
          <a:p>
            <a:pPr>
              <a:lnSpc>
                <a:spcPct val="107000"/>
              </a:lnSpc>
            </a:pPr>
            <a:r>
              <a:rPr lang="cs-CZ" sz="7200" dirty="0"/>
              <a:t>přijmout </a:t>
            </a:r>
            <a:r>
              <a:rPr lang="cs-CZ" sz="7200" b="1" dirty="0"/>
              <a:t>odpovědnost</a:t>
            </a:r>
            <a:r>
              <a:rPr lang="cs-CZ" sz="7200" dirty="0"/>
              <a:t> za své myšlení a jednání</a:t>
            </a:r>
          </a:p>
          <a:p>
            <a:pPr>
              <a:lnSpc>
                <a:spcPct val="107000"/>
              </a:lnSpc>
            </a:pPr>
            <a:r>
              <a:rPr lang="cs-CZ" sz="7200" dirty="0"/>
              <a:t>chápat </a:t>
            </a:r>
            <a:r>
              <a:rPr lang="cs-CZ" sz="7200" b="1" dirty="0"/>
              <a:t>druhé lidi </a:t>
            </a:r>
            <a:r>
              <a:rPr lang="cs-CZ" sz="7200" dirty="0"/>
              <a:t>v jejich jednání</a:t>
            </a:r>
          </a:p>
          <a:p>
            <a:pPr>
              <a:lnSpc>
                <a:spcPct val="107000"/>
              </a:lnSpc>
            </a:pPr>
            <a:r>
              <a:rPr lang="cs-CZ" sz="7200" dirty="0"/>
              <a:t>rozhodnout se </a:t>
            </a:r>
            <a:r>
              <a:rPr lang="cs-CZ" sz="7200" b="1" dirty="0"/>
              <a:t>pro změnu </a:t>
            </a:r>
            <a:r>
              <a:rPr lang="cs-CZ" sz="7200" dirty="0"/>
              <a:t>v mém životě</a:t>
            </a:r>
          </a:p>
          <a:p>
            <a:pPr marL="0" indent="0">
              <a:lnSpc>
                <a:spcPct val="107000"/>
              </a:lnSpc>
              <a:buNone/>
            </a:pPr>
            <a:endParaRPr lang="cs-CZ" sz="7200" dirty="0"/>
          </a:p>
          <a:p>
            <a:pPr marL="0" indent="0">
              <a:lnSpc>
                <a:spcPct val="107000"/>
              </a:lnSpc>
              <a:buNone/>
            </a:pPr>
            <a:endParaRPr lang="cs-CZ" sz="7200" dirty="0"/>
          </a:p>
          <a:p>
            <a:pPr marL="0" indent="0">
              <a:lnSpc>
                <a:spcPct val="107000"/>
              </a:lnSpc>
              <a:buNone/>
            </a:pPr>
            <a:endParaRPr lang="cs-CZ" sz="7200" dirty="0"/>
          </a:p>
          <a:p>
            <a:pPr marL="0" indent="0">
              <a:lnSpc>
                <a:spcPct val="107000"/>
              </a:lnSpc>
              <a:buNone/>
            </a:pPr>
            <a:r>
              <a:rPr lang="cs-CZ" sz="16000" dirty="0"/>
              <a:t>SEBEPŘIJETÍ – MÍT RÁD SEBE?</a:t>
            </a: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DBDBF3BC-69DA-466D-B939-F3BB0146115C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7000"/>
              </a:lnSpc>
            </a:pPr>
            <a:r>
              <a:rPr lang="cs-CZ" sz="4400" b="1" dirty="0"/>
              <a:t>1. LEKCE </a:t>
            </a:r>
          </a:p>
          <a:p>
            <a:pPr algn="just">
              <a:lnSpc>
                <a:spcPct val="107000"/>
              </a:lnSpc>
            </a:pPr>
            <a:r>
              <a:rPr lang="cs-CZ" sz="4400" b="1" dirty="0"/>
              <a:t>Téma: SEBEUVĚDOMĚNÍ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5ABB487F-D440-406B-B046-267E8D3437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4883" y="138544"/>
            <a:ext cx="4735533" cy="67194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91446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215583-7C55-4546-90D7-5EC9893F9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92842"/>
          </a:xfrm>
        </p:spPr>
        <p:txBody>
          <a:bodyPr/>
          <a:lstStyle/>
          <a:p>
            <a:r>
              <a:rPr lang="cs-CZ" b="1" dirty="0"/>
              <a:t>MARNOTRATNÝ SYN </a:t>
            </a:r>
            <a:br>
              <a:rPr lang="cs-CZ" b="1" dirty="0"/>
            </a:br>
            <a:r>
              <a:rPr lang="cs-CZ" sz="2800" b="1" dirty="0"/>
              <a:t>jako prototyp lidského jednání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D322D89-5336-4E5A-8FF5-7D0B4554D5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cs-CZ" sz="2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Lk</a:t>
            </a:r>
            <a:r>
              <a:rPr lang="cs-CZ" sz="2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</a:rPr>
              <a:t>15, 11-32</a:t>
            </a:r>
            <a:r>
              <a:rPr lang="cs-CZ" sz="2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14C4FB53-EB51-47C3-8FBF-80B1D8ABD6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5738" y="1102013"/>
            <a:ext cx="5467781" cy="5730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F67E89E7-1028-4B88-9D6F-A6BB42A846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117" y="2613892"/>
            <a:ext cx="6027856" cy="41448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04821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: se zakulacenými rohy 9">
            <a:extLst>
              <a:ext uri="{FF2B5EF4-FFF2-40B4-BE49-F238E27FC236}">
                <a16:creationId xmlns:a16="http://schemas.microsoft.com/office/drawing/2014/main" id="{C41F439F-EB32-47D8-BADB-02F026B3C6EB}"/>
              </a:ext>
            </a:extLst>
          </p:cNvPr>
          <p:cNvSpPr/>
          <p:nvPr/>
        </p:nvSpPr>
        <p:spPr>
          <a:xfrm>
            <a:off x="642943" y="5628763"/>
            <a:ext cx="7828897" cy="56088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Obdélník: se zakulacenými rohy 3">
            <a:extLst>
              <a:ext uri="{FF2B5EF4-FFF2-40B4-BE49-F238E27FC236}">
                <a16:creationId xmlns:a16="http://schemas.microsoft.com/office/drawing/2014/main" id="{85B659EF-798E-4A14-A60C-DFF3D0B6D32D}"/>
              </a:ext>
            </a:extLst>
          </p:cNvPr>
          <p:cNvSpPr/>
          <p:nvPr/>
        </p:nvSpPr>
        <p:spPr>
          <a:xfrm>
            <a:off x="729672" y="1431840"/>
            <a:ext cx="7372337" cy="356113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07DD2F8-D54B-4E1D-BB62-8F1A0BF651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Jak vnímám </a:t>
            </a:r>
            <a:r>
              <a:rPr lang="cs-CZ" b="1" dirty="0"/>
              <a:t>jednotlivé postavy</a:t>
            </a:r>
            <a:r>
              <a:rPr lang="cs-CZ" dirty="0"/>
              <a:t>? </a:t>
            </a:r>
          </a:p>
          <a:p>
            <a:r>
              <a:rPr lang="cs-CZ" dirty="0"/>
              <a:t>Se kterou osobou se nejvíc </a:t>
            </a:r>
            <a:r>
              <a:rPr lang="cs-CZ" b="1" dirty="0"/>
              <a:t>identifikuji</a:t>
            </a:r>
            <a:r>
              <a:rPr lang="cs-CZ" dirty="0"/>
              <a:t> a proč? </a:t>
            </a:r>
          </a:p>
          <a:p>
            <a:r>
              <a:rPr lang="cs-CZ" dirty="0"/>
              <a:t>Co mě zvláště </a:t>
            </a:r>
            <a:r>
              <a:rPr lang="cs-CZ" b="1" dirty="0"/>
              <a:t>zaujalo</a:t>
            </a:r>
            <a:r>
              <a:rPr lang="cs-CZ" dirty="0"/>
              <a:t>? </a:t>
            </a:r>
          </a:p>
          <a:p>
            <a:r>
              <a:rPr lang="cs-CZ" dirty="0"/>
              <a:t>Dokážu pochopit </a:t>
            </a:r>
            <a:r>
              <a:rPr lang="cs-CZ" b="1" dirty="0"/>
              <a:t>důvody</a:t>
            </a:r>
            <a:r>
              <a:rPr lang="cs-CZ" dirty="0"/>
              <a:t> a jednání postavy, </a:t>
            </a:r>
          </a:p>
          <a:p>
            <a:pPr marL="0" indent="0">
              <a:buNone/>
            </a:pPr>
            <a:r>
              <a:rPr lang="cs-CZ" dirty="0"/>
              <a:t>   se kterou se </a:t>
            </a:r>
            <a:r>
              <a:rPr lang="cs-CZ" b="1" dirty="0"/>
              <a:t>neztotožňuji</a:t>
            </a:r>
            <a:r>
              <a:rPr lang="cs-CZ" dirty="0"/>
              <a:t>? </a:t>
            </a:r>
          </a:p>
          <a:p>
            <a:r>
              <a:rPr lang="cs-CZ" dirty="0"/>
              <a:t>Je zde nějaká </a:t>
            </a:r>
            <a:r>
              <a:rPr lang="cs-CZ" b="1" dirty="0"/>
              <a:t>podobnost</a:t>
            </a:r>
            <a:r>
              <a:rPr lang="cs-CZ" dirty="0"/>
              <a:t> s mým životem? </a:t>
            </a:r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D414DB4B-F418-4534-B2D8-59B150682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cs-CZ" b="1" dirty="0"/>
              <a:t>MARNOTRATNÝ SYN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5248469E-415A-42EB-9BF5-19752DB76525}"/>
              </a:ext>
            </a:extLst>
          </p:cNvPr>
          <p:cNvSpPr txBox="1"/>
          <p:nvPr/>
        </p:nvSpPr>
        <p:spPr>
          <a:xfrm>
            <a:off x="642943" y="5724538"/>
            <a:ext cx="83141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Aktivita: </a:t>
            </a:r>
            <a:r>
              <a:rPr lang="cs-CZ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Jeden účastník je vyzván, aby </a:t>
            </a:r>
            <a:r>
              <a:rPr lang="cs-CZ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vyprávěl ostatním</a:t>
            </a:r>
            <a:r>
              <a:rPr lang="cs-CZ" sz="1800" b="1" i="0" u="none" strike="noStrike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cs-CZ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nějaký svůj silný zážitek…</a:t>
            </a:r>
            <a:endParaRPr lang="cs-CZ" dirty="0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2E9A90C5-77DD-447C-A572-23AB73FC6B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1840" y="1226866"/>
            <a:ext cx="3666524" cy="52660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23269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: se zakulacenými rohy 3">
            <a:extLst>
              <a:ext uri="{FF2B5EF4-FFF2-40B4-BE49-F238E27FC236}">
                <a16:creationId xmlns:a16="http://schemas.microsoft.com/office/drawing/2014/main" id="{83B2E1A5-9B2A-467E-BB9B-2453807217FC}"/>
              </a:ext>
            </a:extLst>
          </p:cNvPr>
          <p:cNvSpPr/>
          <p:nvPr/>
        </p:nvSpPr>
        <p:spPr>
          <a:xfrm>
            <a:off x="644238" y="1584325"/>
            <a:ext cx="6181435" cy="444702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C90695D-FAAD-4B65-8716-2E443FBD20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19564"/>
            <a:ext cx="5987474" cy="4538445"/>
          </a:xfrm>
        </p:spPr>
        <p:txBody>
          <a:bodyPr/>
          <a:lstStyle/>
          <a:p>
            <a:pPr marL="0" indent="0">
              <a:buNone/>
            </a:pPr>
            <a:r>
              <a:rPr lang="cs-CZ" sz="2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Úkol:</a:t>
            </a:r>
            <a:r>
              <a:rPr lang="cs-CZ" sz="2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  <a:p>
            <a:r>
              <a:rPr lang="cs-CZ" dirty="0"/>
              <a:t>Udělat si vlastní test </a:t>
            </a:r>
            <a:r>
              <a:rPr lang="cs-CZ" b="1" dirty="0"/>
              <a:t>sebereflexe</a:t>
            </a:r>
            <a:r>
              <a:rPr lang="cs-CZ" dirty="0"/>
              <a:t>: na deset lístků postupně napsat různé odpovědi na otázku: </a:t>
            </a:r>
            <a:r>
              <a:rPr lang="cs-CZ" b="1" dirty="0"/>
              <a:t>„Kdo jsem?“</a:t>
            </a:r>
            <a:r>
              <a:rPr lang="cs-CZ" dirty="0"/>
              <a:t> </a:t>
            </a:r>
          </a:p>
          <a:p>
            <a:r>
              <a:rPr lang="cs-CZ" dirty="0"/>
              <a:t>Pak je seřadit podle </a:t>
            </a:r>
            <a:r>
              <a:rPr lang="cs-CZ" b="1" dirty="0"/>
              <a:t>důležitosti</a:t>
            </a:r>
            <a:r>
              <a:rPr lang="cs-CZ" dirty="0"/>
              <a:t>.</a:t>
            </a:r>
          </a:p>
          <a:p>
            <a:r>
              <a:rPr lang="cs-CZ" dirty="0"/>
              <a:t> Přemýšlet, co jsem se o sobě </a:t>
            </a:r>
            <a:r>
              <a:rPr lang="cs-CZ" b="1" dirty="0"/>
              <a:t>dověděl</a:t>
            </a:r>
            <a:r>
              <a:rPr lang="cs-CZ" dirty="0"/>
              <a:t>.</a:t>
            </a:r>
          </a:p>
          <a:p>
            <a:r>
              <a:rPr lang="cs-CZ" dirty="0"/>
              <a:t> </a:t>
            </a:r>
            <a:r>
              <a:rPr lang="cs-CZ" b="1" dirty="0"/>
              <a:t>Prodiskutovat</a:t>
            </a:r>
            <a:r>
              <a:rPr lang="cs-CZ" dirty="0"/>
              <a:t> své poznatky s kaplanem, příp. vzájemně s jiným účastníkem kurzu. </a:t>
            </a:r>
          </a:p>
          <a:p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F73A679B-97A8-4C1C-B484-A36B12AA52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5673" y="1584325"/>
            <a:ext cx="5390895" cy="44470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Nadpis 1">
            <a:extLst>
              <a:ext uri="{FF2B5EF4-FFF2-40B4-BE49-F238E27FC236}">
                <a16:creationId xmlns:a16="http://schemas.microsoft.com/office/drawing/2014/main" id="{68C819B1-FF89-49B4-ABC4-EA10EB5D0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cs-CZ" b="1" dirty="0"/>
              <a:t>MARNOTRATNÝ SYN</a:t>
            </a:r>
          </a:p>
        </p:txBody>
      </p:sp>
    </p:spTree>
    <p:extLst>
      <p:ext uri="{BB962C8B-B14F-4D97-AF65-F5344CB8AC3E}">
        <p14:creationId xmlns:p14="http://schemas.microsoft.com/office/powerpoint/2010/main" val="2784551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: se zakulacenými rohy 3">
            <a:extLst>
              <a:ext uri="{FF2B5EF4-FFF2-40B4-BE49-F238E27FC236}">
                <a16:creationId xmlns:a16="http://schemas.microsoft.com/office/drawing/2014/main" id="{D71E5AA5-F711-4477-A46F-760C65842D4C}"/>
              </a:ext>
            </a:extLst>
          </p:cNvPr>
          <p:cNvSpPr/>
          <p:nvPr/>
        </p:nvSpPr>
        <p:spPr>
          <a:xfrm>
            <a:off x="729671" y="1458016"/>
            <a:ext cx="10788073" cy="149762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BCD0746-6855-46F8-B78B-69E5C9757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ZÁVĚR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4355D84-CEA2-41D5-80A7-E5BBC9608A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3621"/>
            <a:ext cx="10515600" cy="4351338"/>
          </a:xfrm>
        </p:spPr>
        <p:txBody>
          <a:bodyPr/>
          <a:lstStyle/>
          <a:p>
            <a:pPr algn="just">
              <a:lnSpc>
                <a:spcPct val="107000"/>
              </a:lnSpc>
            </a:pPr>
            <a:r>
              <a:rPr lang="cs-CZ" sz="2800" b="1" dirty="0"/>
              <a:t>Cíl: </a:t>
            </a:r>
            <a:r>
              <a:rPr lang="cs-CZ" sz="2800" dirty="0"/>
              <a:t>Vnímat své </a:t>
            </a:r>
            <a:r>
              <a:rPr lang="cs-CZ" sz="2800" b="1" dirty="0"/>
              <a:t>pocity i svoji přirozenost</a:t>
            </a:r>
            <a:r>
              <a:rPr lang="cs-CZ" sz="2800" dirty="0"/>
              <a:t>, uvědomovat si svou </a:t>
            </a:r>
            <a:r>
              <a:rPr lang="cs-CZ" sz="2800" b="1" dirty="0"/>
              <a:t>vnitřní</a:t>
            </a:r>
            <a:r>
              <a:rPr lang="cs-CZ" sz="2800" dirty="0"/>
              <a:t> stránku, poznat své </a:t>
            </a:r>
            <a:r>
              <a:rPr lang="cs-CZ" sz="2800" b="1" dirty="0"/>
              <a:t>dobré</a:t>
            </a:r>
            <a:r>
              <a:rPr lang="cs-CZ" sz="2800" dirty="0"/>
              <a:t> a </a:t>
            </a:r>
            <a:r>
              <a:rPr lang="cs-CZ" sz="2800" b="1" dirty="0"/>
              <a:t>špatné</a:t>
            </a:r>
            <a:r>
              <a:rPr lang="cs-CZ" sz="2800" dirty="0"/>
              <a:t> </a:t>
            </a:r>
            <a:r>
              <a:rPr lang="cs-CZ" sz="2800" b="1" dirty="0"/>
              <a:t>vlastnosti</a:t>
            </a:r>
            <a:r>
              <a:rPr lang="cs-CZ" sz="2800" dirty="0"/>
              <a:t>, přijmout </a:t>
            </a:r>
            <a:r>
              <a:rPr lang="cs-CZ" sz="2800" b="1" dirty="0"/>
              <a:t>odpovědnost</a:t>
            </a:r>
            <a:r>
              <a:rPr lang="cs-CZ" sz="2800" dirty="0"/>
              <a:t> za své myšlení a jednání, učinit rozhodnutí. 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EFA3A1C-CD3C-4F4F-9F64-01C6EB2AB5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6803" y="3021241"/>
            <a:ext cx="5718394" cy="36991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383600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</TotalTime>
  <Words>338</Words>
  <Application>Microsoft Office PowerPoint</Application>
  <PresentationFormat>Širokoúhlá obrazovka</PresentationFormat>
  <Paragraphs>58</Paragraphs>
  <Slides>7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Motiv Office</vt:lpstr>
      <vt:lpstr>Prezentace aplikace PowerPoint</vt:lpstr>
      <vt:lpstr>STRUKTURA KURZU PODROBNĚJI</vt:lpstr>
      <vt:lpstr>Prezentace aplikace PowerPoint</vt:lpstr>
      <vt:lpstr>MARNOTRATNÝ SYN  jako prototyp lidského jednání</vt:lpstr>
      <vt:lpstr>MARNOTRATNÝ SYN</vt:lpstr>
      <vt:lpstr>MARNOTRATNÝ SYN</vt:lpstr>
      <vt:lpstr>ZÁVĚR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Suchánek Jan Mgr.</dc:creator>
  <cp:lastModifiedBy>Broch Otto, Mgr.</cp:lastModifiedBy>
  <cp:revision>99</cp:revision>
  <dcterms:created xsi:type="dcterms:W3CDTF">2024-05-02T12:00:52Z</dcterms:created>
  <dcterms:modified xsi:type="dcterms:W3CDTF">2025-01-08T11:19:12Z</dcterms:modified>
</cp:coreProperties>
</file>