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Lumios Marker" panose="020B0604020202020204" charset="-18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18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30.svg"/><Relationship Id="rId7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hyperlink" Target="https://doi.org/10.47836/mjmhs20.5.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827458">
            <a:off x="5845712" y="2929348"/>
            <a:ext cx="4673340" cy="1896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231"/>
              </a:lnSpc>
              <a:spcBef>
                <a:spcPct val="0"/>
              </a:spcBef>
            </a:pPr>
            <a:r>
              <a:rPr lang="en-US" sz="14222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ztrátou</a:t>
            </a:r>
            <a:r>
              <a:rPr lang="en-US" sz="14222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 </a:t>
            </a:r>
          </a:p>
        </p:txBody>
      </p:sp>
      <p:sp>
        <p:nvSpPr>
          <p:cNvPr id="3" name="TextBox 3"/>
          <p:cNvSpPr txBox="1"/>
          <p:nvPr/>
        </p:nvSpPr>
        <p:spPr>
          <a:xfrm rot="-1070508">
            <a:off x="619744" y="1488313"/>
            <a:ext cx="10403123" cy="2735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78"/>
              </a:lnSpc>
            </a:pPr>
            <a:r>
              <a:rPr lang="en-US" sz="13928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Jak se vyrovnat se</a:t>
            </a:r>
          </a:p>
        </p:txBody>
      </p:sp>
      <p:sp>
        <p:nvSpPr>
          <p:cNvPr id="4" name="Freeform 4"/>
          <p:cNvSpPr/>
          <p:nvPr/>
        </p:nvSpPr>
        <p:spPr>
          <a:xfrm rot="254577">
            <a:off x="11052214" y="1245961"/>
            <a:ext cx="6160940" cy="7771432"/>
          </a:xfrm>
          <a:custGeom>
            <a:avLst/>
            <a:gdLst/>
            <a:ahLst/>
            <a:cxnLst/>
            <a:rect l="l" t="t" r="r" b="b"/>
            <a:pathLst>
              <a:path w="6160940" h="7771432">
                <a:moveTo>
                  <a:pt x="0" y="0"/>
                </a:moveTo>
                <a:lnTo>
                  <a:pt x="6160941" y="0"/>
                </a:lnTo>
                <a:lnTo>
                  <a:pt x="6160941" y="7771432"/>
                </a:lnTo>
                <a:lnTo>
                  <a:pt x="0" y="77714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376481">
            <a:off x="4619870" y="7097293"/>
            <a:ext cx="3212626" cy="2827111"/>
          </a:xfrm>
          <a:custGeom>
            <a:avLst/>
            <a:gdLst/>
            <a:ahLst/>
            <a:cxnLst/>
            <a:rect l="l" t="t" r="r" b="b"/>
            <a:pathLst>
              <a:path w="3212626" h="2827111">
                <a:moveTo>
                  <a:pt x="0" y="0"/>
                </a:moveTo>
                <a:lnTo>
                  <a:pt x="3212626" y="0"/>
                </a:lnTo>
                <a:lnTo>
                  <a:pt x="3212626" y="2827110"/>
                </a:lnTo>
                <a:lnTo>
                  <a:pt x="0" y="2827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36789" y="4513651"/>
            <a:ext cx="5015935" cy="5773349"/>
          </a:xfrm>
          <a:custGeom>
            <a:avLst/>
            <a:gdLst/>
            <a:ahLst/>
            <a:cxnLst/>
            <a:rect l="l" t="t" r="r" b="b"/>
            <a:pathLst>
              <a:path w="5015935" h="5773349">
                <a:moveTo>
                  <a:pt x="0" y="0"/>
                </a:moveTo>
                <a:lnTo>
                  <a:pt x="5015935" y="0"/>
                </a:lnTo>
                <a:lnTo>
                  <a:pt x="5015935" y="5773349"/>
                </a:lnTo>
                <a:lnTo>
                  <a:pt x="0" y="57733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976811" y="8510848"/>
            <a:ext cx="302179" cy="315967"/>
          </a:xfrm>
          <a:custGeom>
            <a:avLst/>
            <a:gdLst/>
            <a:ahLst/>
            <a:cxnLst/>
            <a:rect l="l" t="t" r="r" b="b"/>
            <a:pathLst>
              <a:path w="302179" h="315967">
                <a:moveTo>
                  <a:pt x="0" y="0"/>
                </a:moveTo>
                <a:lnTo>
                  <a:pt x="302179" y="0"/>
                </a:lnTo>
                <a:lnTo>
                  <a:pt x="302179" y="315966"/>
                </a:lnTo>
                <a:lnTo>
                  <a:pt x="0" y="315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 rot="-993147">
            <a:off x="15993424" y="8994281"/>
            <a:ext cx="1468085" cy="759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19"/>
              </a:lnSpc>
            </a:pPr>
            <a:r>
              <a:rPr lang="en-US" sz="54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(2026)</a:t>
            </a:r>
          </a:p>
        </p:txBody>
      </p:sp>
      <p:sp>
        <p:nvSpPr>
          <p:cNvPr id="9" name="TextBox 9"/>
          <p:cNvSpPr txBox="1"/>
          <p:nvPr/>
        </p:nvSpPr>
        <p:spPr>
          <a:xfrm rot="-827458">
            <a:off x="5498082" y="4831217"/>
            <a:ext cx="6389018" cy="205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231"/>
              </a:lnSpc>
              <a:spcBef>
                <a:spcPct val="0"/>
              </a:spcBef>
            </a:pPr>
            <a:r>
              <a:rPr lang="en-US" sz="14222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a </a:t>
            </a:r>
            <a:r>
              <a:rPr lang="en-US" sz="14222">
                <a:solidFill>
                  <a:srgbClr val="DD6081"/>
                </a:solidFill>
                <a:latin typeface="Lumios Marker"/>
                <a:ea typeface="Lumios Marker"/>
                <a:cs typeface="Lumios Marker"/>
                <a:sym typeface="Lumios Marker"/>
              </a:rPr>
              <a:t>bolestí</a:t>
            </a:r>
            <a:r>
              <a:rPr lang="en-US" sz="14222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?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92711" y="1933575"/>
            <a:ext cx="6302579" cy="229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06"/>
              </a:lnSpc>
            </a:pPr>
            <a:r>
              <a:rPr lang="en-US" sz="1958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Aktivita</a:t>
            </a:r>
          </a:p>
        </p:txBody>
      </p:sp>
      <p:sp>
        <p:nvSpPr>
          <p:cNvPr id="3" name="Freeform 3"/>
          <p:cNvSpPr/>
          <p:nvPr/>
        </p:nvSpPr>
        <p:spPr>
          <a:xfrm>
            <a:off x="5654865" y="3086100"/>
            <a:ext cx="6978271" cy="6172200"/>
          </a:xfrm>
          <a:custGeom>
            <a:avLst/>
            <a:gdLst/>
            <a:ahLst/>
            <a:cxnLst/>
            <a:rect l="l" t="t" r="r" b="b"/>
            <a:pathLst>
              <a:path w="6978271" h="6172200">
                <a:moveTo>
                  <a:pt x="0" y="0"/>
                </a:moveTo>
                <a:lnTo>
                  <a:pt x="6978270" y="0"/>
                </a:lnTo>
                <a:lnTo>
                  <a:pt x="6978270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 rot="315168">
            <a:off x="1051697" y="3005165"/>
            <a:ext cx="3652342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O co jsem přišel?</a:t>
            </a:r>
          </a:p>
        </p:txBody>
      </p:sp>
      <p:sp>
        <p:nvSpPr>
          <p:cNvPr id="5" name="TextBox 5"/>
          <p:cNvSpPr txBox="1"/>
          <p:nvPr/>
        </p:nvSpPr>
        <p:spPr>
          <a:xfrm rot="-698646">
            <a:off x="1988377" y="8582032"/>
            <a:ext cx="3812289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Co mi zůstalo?</a:t>
            </a:r>
          </a:p>
        </p:txBody>
      </p:sp>
      <p:sp>
        <p:nvSpPr>
          <p:cNvPr id="6" name="Freeform 6"/>
          <p:cNvSpPr/>
          <p:nvPr/>
        </p:nvSpPr>
        <p:spPr>
          <a:xfrm rot="-1513765" flipH="1">
            <a:off x="2167128" y="6252834"/>
            <a:ext cx="3212626" cy="2827111"/>
          </a:xfrm>
          <a:custGeom>
            <a:avLst/>
            <a:gdLst/>
            <a:ahLst/>
            <a:cxnLst/>
            <a:rect l="l" t="t" r="r" b="b"/>
            <a:pathLst>
              <a:path w="3212626" h="2827111">
                <a:moveTo>
                  <a:pt x="3212625" y="0"/>
                </a:moveTo>
                <a:lnTo>
                  <a:pt x="0" y="0"/>
                </a:lnTo>
                <a:lnTo>
                  <a:pt x="0" y="2827111"/>
                </a:lnTo>
                <a:lnTo>
                  <a:pt x="3212625" y="2827111"/>
                </a:lnTo>
                <a:lnTo>
                  <a:pt x="321262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406659">
            <a:off x="12888369" y="4177638"/>
            <a:ext cx="3212626" cy="2827111"/>
          </a:xfrm>
          <a:custGeom>
            <a:avLst/>
            <a:gdLst/>
            <a:ahLst/>
            <a:cxnLst/>
            <a:rect l="l" t="t" r="r" b="b"/>
            <a:pathLst>
              <a:path w="3212626" h="2827111">
                <a:moveTo>
                  <a:pt x="0" y="0"/>
                </a:moveTo>
                <a:lnTo>
                  <a:pt x="3212626" y="0"/>
                </a:lnTo>
                <a:lnTo>
                  <a:pt x="3212626" y="2827111"/>
                </a:lnTo>
                <a:lnTo>
                  <a:pt x="0" y="28271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458581" y="6257925"/>
            <a:ext cx="5357987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>
                <a:solidFill>
                  <a:srgbClr val="F2D8D7"/>
                </a:solidFill>
                <a:latin typeface="Lumios Marker"/>
                <a:ea typeface="Lumios Marker"/>
                <a:cs typeface="Lumios Marker"/>
                <a:sym typeface="Lumios Marker"/>
              </a:rPr>
              <a:t>Co bych chtěl získat?</a:t>
            </a:r>
          </a:p>
        </p:txBody>
      </p:sp>
      <p:sp>
        <p:nvSpPr>
          <p:cNvPr id="9" name="TextBox 9"/>
          <p:cNvSpPr txBox="1"/>
          <p:nvPr/>
        </p:nvSpPr>
        <p:spPr>
          <a:xfrm rot="-698646">
            <a:off x="12999797" y="2925707"/>
            <a:ext cx="3812289" cy="1298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Jakým způsobem potlačuji bolest?</a:t>
            </a:r>
          </a:p>
        </p:txBody>
      </p:sp>
      <p:sp>
        <p:nvSpPr>
          <p:cNvPr id="10" name="TextBox 10"/>
          <p:cNvSpPr txBox="1"/>
          <p:nvPr/>
        </p:nvSpPr>
        <p:spPr>
          <a:xfrm rot="-698646">
            <a:off x="1519914" y="5050960"/>
            <a:ext cx="3812289" cy="1298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>
                <a:solidFill>
                  <a:srgbClr val="F2D8D7"/>
                </a:solidFill>
                <a:latin typeface="Lumios Marker"/>
                <a:ea typeface="Lumios Marker"/>
                <a:cs typeface="Lumios Marker"/>
                <a:sym typeface="Lumios Marker"/>
              </a:rPr>
              <a:t>Jak s bolestí pracuji?</a:t>
            </a:r>
          </a:p>
        </p:txBody>
      </p:sp>
      <p:sp>
        <p:nvSpPr>
          <p:cNvPr id="11" name="TextBox 11"/>
          <p:cNvSpPr txBox="1"/>
          <p:nvPr/>
        </p:nvSpPr>
        <p:spPr>
          <a:xfrm rot="253066">
            <a:off x="10649754" y="8651759"/>
            <a:ext cx="5357987" cy="1298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V čem jsem na </a:t>
            </a:r>
          </a:p>
          <a:p>
            <a:pPr algn="ctr">
              <a:lnSpc>
                <a:spcPts val="5000"/>
              </a:lnSpc>
            </a:pPr>
            <a:r>
              <a:rPr lang="en-US" sz="5000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sebe hrdý?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76437" y="1028700"/>
            <a:ext cx="9582863" cy="8229600"/>
          </a:xfrm>
          <a:custGeom>
            <a:avLst/>
            <a:gdLst/>
            <a:ahLst/>
            <a:cxnLst/>
            <a:rect l="l" t="t" r="r" b="b"/>
            <a:pathLst>
              <a:path w="9582863" h="8229600">
                <a:moveTo>
                  <a:pt x="0" y="0"/>
                </a:moveTo>
                <a:lnTo>
                  <a:pt x="9582863" y="0"/>
                </a:lnTo>
                <a:lnTo>
                  <a:pt x="958286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871591">
            <a:off x="8974099" y="2195114"/>
            <a:ext cx="2722226" cy="3678684"/>
          </a:xfrm>
          <a:custGeom>
            <a:avLst/>
            <a:gdLst/>
            <a:ahLst/>
            <a:cxnLst/>
            <a:rect l="l" t="t" r="r" b="b"/>
            <a:pathLst>
              <a:path w="2722226" h="3678684">
                <a:moveTo>
                  <a:pt x="0" y="0"/>
                </a:moveTo>
                <a:lnTo>
                  <a:pt x="2722226" y="0"/>
                </a:lnTo>
                <a:lnTo>
                  <a:pt x="2722226" y="3678683"/>
                </a:lnTo>
                <a:lnTo>
                  <a:pt x="0" y="36786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2108748">
            <a:off x="2070663" y="5422170"/>
            <a:ext cx="2867137" cy="3312868"/>
          </a:xfrm>
          <a:custGeom>
            <a:avLst/>
            <a:gdLst/>
            <a:ahLst/>
            <a:cxnLst/>
            <a:rect l="l" t="t" r="r" b="b"/>
            <a:pathLst>
              <a:path w="2867137" h="3312868">
                <a:moveTo>
                  <a:pt x="0" y="0"/>
                </a:moveTo>
                <a:lnTo>
                  <a:pt x="2867137" y="0"/>
                </a:lnTo>
                <a:lnTo>
                  <a:pt x="2867137" y="3312868"/>
                </a:lnTo>
                <a:lnTo>
                  <a:pt x="0" y="33128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-670982">
            <a:off x="515464" y="1653985"/>
            <a:ext cx="6732504" cy="2323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32"/>
              </a:lnSpc>
            </a:pPr>
            <a:r>
              <a:rPr lang="en-US" sz="16200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Kdy cítíte </a:t>
            </a:r>
          </a:p>
        </p:txBody>
      </p:sp>
      <p:sp>
        <p:nvSpPr>
          <p:cNvPr id="6" name="TextBox 6"/>
          <p:cNvSpPr txBox="1"/>
          <p:nvPr/>
        </p:nvSpPr>
        <p:spPr>
          <a:xfrm rot="-231670">
            <a:off x="3027465" y="3281266"/>
            <a:ext cx="6153702" cy="2250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32"/>
              </a:lnSpc>
            </a:pPr>
            <a:r>
              <a:rPr lang="en-US" sz="16200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BOLEST?</a:t>
            </a:r>
          </a:p>
        </p:txBody>
      </p:sp>
      <p:sp>
        <p:nvSpPr>
          <p:cNvPr id="7" name="TextBox 7"/>
          <p:cNvSpPr txBox="1"/>
          <p:nvPr/>
        </p:nvSpPr>
        <p:spPr>
          <a:xfrm rot="-538945">
            <a:off x="618357" y="7992226"/>
            <a:ext cx="3995791" cy="1336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Po každé bolesti vzniká pocit jakoby prázdného místa, což může být nepříjemné.</a:t>
            </a:r>
          </a:p>
        </p:txBody>
      </p:sp>
      <p:sp>
        <p:nvSpPr>
          <p:cNvPr id="8" name="TextBox 8"/>
          <p:cNvSpPr txBox="1"/>
          <p:nvPr/>
        </p:nvSpPr>
        <p:spPr>
          <a:xfrm rot="326957">
            <a:off x="4750275" y="5684091"/>
            <a:ext cx="3744639" cy="1336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Každá bolestná životní událost potřebuje svůj čas, pozornost a trpělivost.</a:t>
            </a:r>
          </a:p>
        </p:txBody>
      </p:sp>
      <p:sp>
        <p:nvSpPr>
          <p:cNvPr id="9" name="TextBox 9"/>
          <p:cNvSpPr txBox="1"/>
          <p:nvPr/>
        </p:nvSpPr>
        <p:spPr>
          <a:xfrm rot="777420">
            <a:off x="7963616" y="903737"/>
            <a:ext cx="5167898" cy="2175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32"/>
              </a:lnSpc>
            </a:pPr>
            <a:r>
              <a:rPr lang="en-US" sz="16200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A kde?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04490" y="2520400"/>
            <a:ext cx="6279019" cy="6737900"/>
          </a:xfrm>
          <a:custGeom>
            <a:avLst/>
            <a:gdLst/>
            <a:ahLst/>
            <a:cxnLst/>
            <a:rect l="l" t="t" r="r" b="b"/>
            <a:pathLst>
              <a:path w="6279019" h="6737900">
                <a:moveTo>
                  <a:pt x="0" y="0"/>
                </a:moveTo>
                <a:lnTo>
                  <a:pt x="6279020" y="0"/>
                </a:lnTo>
                <a:lnTo>
                  <a:pt x="6279020" y="6737900"/>
                </a:lnTo>
                <a:lnTo>
                  <a:pt x="0" y="6737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603026">
            <a:off x="2081426" y="3809594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48707" y="1543050"/>
            <a:ext cx="11645167" cy="1947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32"/>
              </a:lnSpc>
            </a:pPr>
            <a:r>
              <a:rPr lang="en-US" sz="16200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Co je bolest? </a:t>
            </a:r>
          </a:p>
        </p:txBody>
      </p:sp>
      <p:sp>
        <p:nvSpPr>
          <p:cNvPr id="5" name="TextBox 5"/>
          <p:cNvSpPr txBox="1"/>
          <p:nvPr/>
        </p:nvSpPr>
        <p:spPr>
          <a:xfrm rot="432818">
            <a:off x="579427" y="4069757"/>
            <a:ext cx="4969680" cy="53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9"/>
              </a:lnSpc>
            </a:pPr>
            <a:r>
              <a:rPr lang="en-US" sz="396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“Psychosomatický” signál</a:t>
            </a:r>
          </a:p>
        </p:txBody>
      </p:sp>
      <p:sp>
        <p:nvSpPr>
          <p:cNvPr id="6" name="Freeform 6"/>
          <p:cNvSpPr/>
          <p:nvPr/>
        </p:nvSpPr>
        <p:spPr>
          <a:xfrm rot="2089546">
            <a:off x="1962843" y="5505520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2"/>
                </a:lnTo>
                <a:lnTo>
                  <a:pt x="0" y="21092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 rot="-80662">
            <a:off x="1306522" y="5945783"/>
            <a:ext cx="4003780" cy="539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2"/>
              </a:lnSpc>
            </a:pPr>
            <a:r>
              <a:rPr lang="en-US" sz="4042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Skrytá pod něčím jiným</a:t>
            </a:r>
          </a:p>
        </p:txBody>
      </p:sp>
      <p:sp>
        <p:nvSpPr>
          <p:cNvPr id="8" name="Freeform 8"/>
          <p:cNvSpPr/>
          <p:nvPr/>
        </p:nvSpPr>
        <p:spPr>
          <a:xfrm rot="1738858">
            <a:off x="2554995" y="7058007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 rot="-431349">
            <a:off x="7276194" y="9407070"/>
            <a:ext cx="3482734" cy="47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16"/>
              </a:lnSpc>
            </a:pPr>
            <a:r>
              <a:rPr lang="en-US" sz="351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SLZY</a:t>
            </a:r>
          </a:p>
        </p:txBody>
      </p:sp>
      <p:sp>
        <p:nvSpPr>
          <p:cNvPr id="10" name="Freeform 10"/>
          <p:cNvSpPr/>
          <p:nvPr/>
        </p:nvSpPr>
        <p:spPr>
          <a:xfrm rot="1564713">
            <a:off x="13406021" y="3740964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 rot="-605495">
            <a:off x="12088758" y="4112565"/>
            <a:ext cx="5159337" cy="58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8"/>
              </a:lnSpc>
            </a:pPr>
            <a:r>
              <a:rPr lang="en-US" sz="4398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Komplexní pocit</a:t>
            </a:r>
          </a:p>
        </p:txBody>
      </p:sp>
      <p:sp>
        <p:nvSpPr>
          <p:cNvPr id="12" name="Freeform 12"/>
          <p:cNvSpPr/>
          <p:nvPr/>
        </p:nvSpPr>
        <p:spPr>
          <a:xfrm rot="2526148">
            <a:off x="13406021" y="5626758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 rot="355940">
            <a:off x="12511281" y="6129001"/>
            <a:ext cx="4305946" cy="575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7"/>
              </a:lnSpc>
            </a:pPr>
            <a:r>
              <a:rPr lang="en-US" sz="4347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Fyzická stránka</a:t>
            </a:r>
          </a:p>
        </p:txBody>
      </p:sp>
      <p:sp>
        <p:nvSpPr>
          <p:cNvPr id="14" name="TextBox 14"/>
          <p:cNvSpPr txBox="1"/>
          <p:nvPr/>
        </p:nvSpPr>
        <p:spPr>
          <a:xfrm rot="432818">
            <a:off x="12002654" y="7658174"/>
            <a:ext cx="4969680" cy="53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9"/>
              </a:lnSpc>
            </a:pPr>
            <a:r>
              <a:rPr lang="en-US" sz="396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Forma ubližování sobě</a:t>
            </a:r>
          </a:p>
        </p:txBody>
      </p:sp>
      <p:sp>
        <p:nvSpPr>
          <p:cNvPr id="15" name="Freeform 15"/>
          <p:cNvSpPr/>
          <p:nvPr/>
        </p:nvSpPr>
        <p:spPr>
          <a:xfrm rot="2619515">
            <a:off x="13037949" y="7272096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2"/>
                </a:lnTo>
                <a:lnTo>
                  <a:pt x="0" y="21092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 rot="-431349">
            <a:off x="2072909" y="7569844"/>
            <a:ext cx="3482734" cy="47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16"/>
              </a:lnSpc>
            </a:pPr>
            <a:r>
              <a:rPr lang="en-US" sz="351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Výčitky a projevy viny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016056" flipH="1" flipV="1">
            <a:off x="15265467" y="113716"/>
            <a:ext cx="2867137" cy="3312868"/>
          </a:xfrm>
          <a:custGeom>
            <a:avLst/>
            <a:gdLst/>
            <a:ahLst/>
            <a:cxnLst/>
            <a:rect l="l" t="t" r="r" b="b"/>
            <a:pathLst>
              <a:path w="2867137" h="3312868">
                <a:moveTo>
                  <a:pt x="2867136" y="3312868"/>
                </a:moveTo>
                <a:lnTo>
                  <a:pt x="0" y="3312868"/>
                </a:lnTo>
                <a:lnTo>
                  <a:pt x="0" y="0"/>
                </a:lnTo>
                <a:lnTo>
                  <a:pt x="2867136" y="0"/>
                </a:lnTo>
                <a:lnTo>
                  <a:pt x="2867136" y="331286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27837" y="3655033"/>
            <a:ext cx="8594303" cy="6631967"/>
          </a:xfrm>
          <a:custGeom>
            <a:avLst/>
            <a:gdLst/>
            <a:ahLst/>
            <a:cxnLst/>
            <a:rect l="l" t="t" r="r" b="b"/>
            <a:pathLst>
              <a:path w="8594303" h="6631967">
                <a:moveTo>
                  <a:pt x="0" y="0"/>
                </a:moveTo>
                <a:lnTo>
                  <a:pt x="8594303" y="0"/>
                </a:lnTo>
                <a:lnTo>
                  <a:pt x="8594303" y="6631967"/>
                </a:lnTo>
                <a:lnTo>
                  <a:pt x="0" y="66319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397179">
            <a:off x="1178857" y="1790949"/>
            <a:ext cx="8421158" cy="1860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414"/>
              </a:lnSpc>
            </a:pPr>
            <a:r>
              <a:rPr lang="en-US" sz="17484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Bolest:</a:t>
            </a:r>
          </a:p>
        </p:txBody>
      </p:sp>
      <p:sp>
        <p:nvSpPr>
          <p:cNvPr id="5" name="TextBox 5"/>
          <p:cNvSpPr txBox="1"/>
          <p:nvPr/>
        </p:nvSpPr>
        <p:spPr>
          <a:xfrm rot="-360068">
            <a:off x="6642129" y="837667"/>
            <a:ext cx="3773951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34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Mozek vyhlásí POPLACH</a:t>
            </a:r>
          </a:p>
        </p:txBody>
      </p:sp>
      <p:sp>
        <p:nvSpPr>
          <p:cNvPr id="6" name="TextBox 6"/>
          <p:cNvSpPr txBox="1"/>
          <p:nvPr/>
        </p:nvSpPr>
        <p:spPr>
          <a:xfrm rot="-360068">
            <a:off x="574087" y="3401125"/>
            <a:ext cx="6436490" cy="6155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tlak na hrudi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sevřený žaludek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“knedlík” v krku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bolest zad a šíje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bolest hlavy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nespavost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únava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překotné myšlenky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třes a neklid</a:t>
            </a:r>
          </a:p>
          <a:p>
            <a:pPr algn="l">
              <a:lnSpc>
                <a:spcPts val="3606"/>
              </a:lnSpc>
            </a:pPr>
            <a:endParaRPr lang="en-US" sz="3606">
              <a:solidFill>
                <a:srgbClr val="F0D6D6"/>
              </a:solidFill>
              <a:latin typeface="Lumios Marker"/>
              <a:ea typeface="Lumios Marker"/>
              <a:cs typeface="Lumios Marker"/>
              <a:sym typeface="Lumios Marker"/>
            </a:endParaRPr>
          </a:p>
          <a:p>
            <a:pPr algn="l">
              <a:lnSpc>
                <a:spcPts val="4100"/>
              </a:lnSpc>
            </a:pPr>
            <a:r>
              <a:rPr lang="en-US" sz="4100">
                <a:solidFill>
                  <a:srgbClr val="DD6081"/>
                </a:solidFill>
                <a:latin typeface="Lumios Marker"/>
                <a:ea typeface="Lumios Marker"/>
                <a:cs typeface="Lumios Marker"/>
                <a:sym typeface="Lumios Marker"/>
              </a:rPr>
              <a:t>⟶ tělo si pamatuje,</a:t>
            </a:r>
          </a:p>
          <a:p>
            <a:pPr algn="l">
              <a:lnSpc>
                <a:spcPts val="4100"/>
              </a:lnSpc>
            </a:pPr>
            <a:r>
              <a:rPr lang="en-US" sz="4100">
                <a:solidFill>
                  <a:srgbClr val="DD6081"/>
                </a:solidFill>
                <a:latin typeface="Lumios Marker"/>
                <a:ea typeface="Lumios Marker"/>
                <a:cs typeface="Lumios Marker"/>
                <a:sym typeface="Lumios Marker"/>
              </a:rPr>
              <a:t> i když my si to </a:t>
            </a:r>
          </a:p>
          <a:p>
            <a:pPr algn="l">
              <a:lnSpc>
                <a:spcPts val="4100"/>
              </a:lnSpc>
            </a:pPr>
            <a:r>
              <a:rPr lang="en-US" sz="4100">
                <a:solidFill>
                  <a:srgbClr val="DD6081"/>
                </a:solidFill>
                <a:latin typeface="Lumios Marker"/>
                <a:ea typeface="Lumios Marker"/>
                <a:cs typeface="Lumios Marker"/>
                <a:sym typeface="Lumios Marker"/>
              </a:rPr>
              <a:t>nemusíme uvědomovat</a:t>
            </a:r>
          </a:p>
        </p:txBody>
      </p:sp>
      <p:sp>
        <p:nvSpPr>
          <p:cNvPr id="7" name="TextBox 7"/>
          <p:cNvSpPr txBox="1"/>
          <p:nvPr/>
        </p:nvSpPr>
        <p:spPr>
          <a:xfrm rot="-360068">
            <a:off x="8565372" y="1397769"/>
            <a:ext cx="5724103" cy="89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34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Spustí STRESOVÉ HORMONY - dlouhodobě/krátkosobě působící</a:t>
            </a:r>
          </a:p>
        </p:txBody>
      </p:sp>
      <p:sp>
        <p:nvSpPr>
          <p:cNvPr id="8" name="TextBox 8"/>
          <p:cNvSpPr txBox="1"/>
          <p:nvPr/>
        </p:nvSpPr>
        <p:spPr>
          <a:xfrm rot="-449554">
            <a:off x="10577395" y="2662011"/>
            <a:ext cx="4656925" cy="89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34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Tělo se připraví na BOJ nebo ÚTĚK X ZAMRZNUTÍ</a:t>
            </a:r>
          </a:p>
        </p:txBody>
      </p:sp>
      <p:sp>
        <p:nvSpPr>
          <p:cNvPr id="9" name="Freeform 9"/>
          <p:cNvSpPr/>
          <p:nvPr/>
        </p:nvSpPr>
        <p:spPr>
          <a:xfrm rot="-1513765" flipH="1">
            <a:off x="4677128" y="2319989"/>
            <a:ext cx="3212626" cy="2827111"/>
          </a:xfrm>
          <a:custGeom>
            <a:avLst/>
            <a:gdLst/>
            <a:ahLst/>
            <a:cxnLst/>
            <a:rect l="l" t="t" r="r" b="b"/>
            <a:pathLst>
              <a:path w="3212626" h="2827111">
                <a:moveTo>
                  <a:pt x="3212626" y="0"/>
                </a:moveTo>
                <a:lnTo>
                  <a:pt x="0" y="0"/>
                </a:lnTo>
                <a:lnTo>
                  <a:pt x="0" y="2827111"/>
                </a:lnTo>
                <a:lnTo>
                  <a:pt x="3212626" y="2827111"/>
                </a:lnTo>
                <a:lnTo>
                  <a:pt x="321262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360068">
            <a:off x="12440421" y="4074160"/>
            <a:ext cx="5646151" cy="4149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smutek, </a:t>
            </a:r>
            <a:r>
              <a:rPr lang="en-US" sz="3606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pláč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vztek ⟶ </a:t>
            </a:r>
            <a:r>
              <a:rPr lang="en-US" sz="3606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výbuchy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otupělost</a:t>
            </a: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: „nic necítím“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stud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pocit prázdna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vina, </a:t>
            </a:r>
            <a:r>
              <a:rPr lang="en-US" sz="3606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výčitky</a:t>
            </a:r>
          </a:p>
          <a:p>
            <a:pPr marL="778607" lvl="1" indent="-389303" algn="l">
              <a:lnSpc>
                <a:spcPts val="3606"/>
              </a:lnSpc>
              <a:buFont typeface="Arial"/>
              <a:buChar char="•"/>
            </a:pPr>
            <a:r>
              <a:rPr lang="en-US" sz="3606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bezváchodné myšlenky: „už to nemá smysl“</a:t>
            </a:r>
          </a:p>
          <a:p>
            <a:pPr algn="l">
              <a:lnSpc>
                <a:spcPts val="3606"/>
              </a:lnSpc>
            </a:pPr>
            <a:endParaRPr lang="en-US" sz="3606">
              <a:solidFill>
                <a:srgbClr val="F0D6D6"/>
              </a:solidFill>
              <a:latin typeface="Lumios Marker"/>
              <a:ea typeface="Lumios Marker"/>
              <a:cs typeface="Lumios Marker"/>
              <a:sym typeface="Lumios Mark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6560">
            <a:off x="1360394" y="1820303"/>
            <a:ext cx="9215123" cy="7041652"/>
          </a:xfrm>
          <a:custGeom>
            <a:avLst/>
            <a:gdLst/>
            <a:ahLst/>
            <a:cxnLst/>
            <a:rect l="l" t="t" r="r" b="b"/>
            <a:pathLst>
              <a:path w="9215123" h="7041652">
                <a:moveTo>
                  <a:pt x="0" y="0"/>
                </a:moveTo>
                <a:lnTo>
                  <a:pt x="9215122" y="0"/>
                </a:lnTo>
                <a:lnTo>
                  <a:pt x="9215122" y="7041652"/>
                </a:lnTo>
                <a:lnTo>
                  <a:pt x="0" y="70416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 rot="-445620">
            <a:off x="8193981" y="1941068"/>
            <a:ext cx="8205465" cy="2154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0"/>
              </a:lnSpc>
            </a:pPr>
            <a:r>
              <a:rPr lang="en-US" sz="18000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Truchlení</a:t>
            </a:r>
          </a:p>
        </p:txBody>
      </p:sp>
      <p:sp>
        <p:nvSpPr>
          <p:cNvPr id="4" name="TextBox 4"/>
          <p:cNvSpPr txBox="1"/>
          <p:nvPr/>
        </p:nvSpPr>
        <p:spPr>
          <a:xfrm rot="-445620">
            <a:off x="10961941" y="3376045"/>
            <a:ext cx="7636478" cy="1258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43"/>
              </a:lnSpc>
            </a:pPr>
            <a:r>
              <a:rPr lang="en-US" sz="103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jako přirozenost</a:t>
            </a:r>
          </a:p>
        </p:txBody>
      </p:sp>
      <p:sp>
        <p:nvSpPr>
          <p:cNvPr id="5" name="TextBox 5"/>
          <p:cNvSpPr txBox="1"/>
          <p:nvPr/>
        </p:nvSpPr>
        <p:spPr>
          <a:xfrm rot="-409287">
            <a:off x="11147150" y="5022391"/>
            <a:ext cx="7021605" cy="1664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9"/>
              </a:lnSpc>
            </a:pPr>
            <a:r>
              <a:rPr lang="en-US" sz="32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= emocionální reakce vyplývající ze ztráty (zejména milované osoby) </a:t>
            </a:r>
          </a:p>
          <a:p>
            <a:pPr algn="ctr">
              <a:lnSpc>
                <a:spcPts val="3299"/>
              </a:lnSpc>
            </a:pPr>
            <a:r>
              <a:rPr lang="en-US" sz="32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= proces vyrovnávání se s danou situací</a:t>
            </a:r>
          </a:p>
          <a:p>
            <a:pPr algn="ctr">
              <a:lnSpc>
                <a:spcPts val="3299"/>
              </a:lnSpc>
            </a:pPr>
            <a:endParaRPr lang="en-US" sz="3299">
              <a:solidFill>
                <a:srgbClr val="F0D6D6"/>
              </a:solidFill>
              <a:latin typeface="Lumios Marker"/>
              <a:ea typeface="Lumios Marker"/>
              <a:cs typeface="Lumios Marker"/>
              <a:sym typeface="Lumios Marker"/>
            </a:endParaRPr>
          </a:p>
        </p:txBody>
      </p:sp>
      <p:sp>
        <p:nvSpPr>
          <p:cNvPr id="6" name="TextBox 6"/>
          <p:cNvSpPr txBox="1"/>
          <p:nvPr/>
        </p:nvSpPr>
        <p:spPr>
          <a:xfrm rot="-430291">
            <a:off x="13296203" y="6802890"/>
            <a:ext cx="4799870" cy="2651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 Doba truchlení závisí na:</a:t>
            </a:r>
          </a:p>
          <a:p>
            <a:pPr marL="755644" lvl="1" indent="-377822" algn="l">
              <a:lnSpc>
                <a:spcPts val="3499"/>
              </a:lnSpc>
              <a:buAutoNum type="arabicPeriod"/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osobnosti truchlícího</a:t>
            </a:r>
          </a:p>
          <a:p>
            <a:pPr marL="755644" lvl="1" indent="-377822" algn="l">
              <a:lnSpc>
                <a:spcPts val="3499"/>
              </a:lnSpc>
              <a:buAutoNum type="arabicPeriod"/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na síle jeho vazby ke ztracenému</a:t>
            </a:r>
          </a:p>
          <a:p>
            <a:pPr marL="755644" lvl="1" indent="-377822" algn="l">
              <a:lnSpc>
                <a:spcPts val="3499"/>
              </a:lnSpc>
              <a:buAutoNum type="arabicPeriod"/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na sociálních a kulturních zvyklostech</a:t>
            </a:r>
          </a:p>
        </p:txBody>
      </p:sp>
      <p:sp>
        <p:nvSpPr>
          <p:cNvPr id="7" name="Freeform 7"/>
          <p:cNvSpPr/>
          <p:nvPr/>
        </p:nvSpPr>
        <p:spPr>
          <a:xfrm rot="-1513765" flipH="1">
            <a:off x="9481881" y="5856568"/>
            <a:ext cx="3212626" cy="2827111"/>
          </a:xfrm>
          <a:custGeom>
            <a:avLst/>
            <a:gdLst/>
            <a:ahLst/>
            <a:cxnLst/>
            <a:rect l="l" t="t" r="r" b="b"/>
            <a:pathLst>
              <a:path w="3212626" h="2827111">
                <a:moveTo>
                  <a:pt x="3212626" y="0"/>
                </a:moveTo>
                <a:lnTo>
                  <a:pt x="0" y="0"/>
                </a:lnTo>
                <a:lnTo>
                  <a:pt x="0" y="2827111"/>
                </a:lnTo>
                <a:lnTo>
                  <a:pt x="3212626" y="2827111"/>
                </a:lnTo>
                <a:lnTo>
                  <a:pt x="321262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434353">
            <a:off x="1331356" y="6325134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1" y="0"/>
                </a:lnTo>
                <a:lnTo>
                  <a:pt x="2907461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 rot="-409287">
            <a:off x="-1293288" y="8081297"/>
            <a:ext cx="7021605" cy="436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9"/>
              </a:lnSpc>
            </a:pPr>
            <a:r>
              <a:rPr lang="en-US" sz="32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POMÁHÁ ČAS!</a:t>
            </a:r>
          </a:p>
        </p:txBody>
      </p:sp>
      <p:sp>
        <p:nvSpPr>
          <p:cNvPr id="10" name="TextBox 10"/>
          <p:cNvSpPr txBox="1"/>
          <p:nvPr/>
        </p:nvSpPr>
        <p:spPr>
          <a:xfrm rot="-736493">
            <a:off x="5527863" y="8567124"/>
            <a:ext cx="7021605" cy="436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9"/>
              </a:lnSpc>
            </a:pPr>
            <a:r>
              <a:rPr lang="en-US" sz="32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Problémem je ZASEKNUTÍ v procesu...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33755">
            <a:off x="1881352" y="1028700"/>
            <a:ext cx="5433646" cy="8229600"/>
          </a:xfrm>
          <a:custGeom>
            <a:avLst/>
            <a:gdLst/>
            <a:ahLst/>
            <a:cxnLst/>
            <a:rect l="l" t="t" r="r" b="b"/>
            <a:pathLst>
              <a:path w="5433646" h="8229600">
                <a:moveTo>
                  <a:pt x="0" y="0"/>
                </a:moveTo>
                <a:lnTo>
                  <a:pt x="5433646" y="0"/>
                </a:lnTo>
                <a:lnTo>
                  <a:pt x="543364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245773">
            <a:off x="8546329" y="4396564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742119">
            <a:off x="13227247" y="4376379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1" y="0"/>
                </a:lnTo>
                <a:lnTo>
                  <a:pt x="2907461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742119">
            <a:off x="8565468" y="6166330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219180">
            <a:off x="13512695" y="6302895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742119">
            <a:off x="9737032" y="7793969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 rot="-445620">
            <a:off x="6405371" y="1070152"/>
            <a:ext cx="5460483" cy="2154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0"/>
              </a:lnSpc>
            </a:pPr>
            <a:r>
              <a:rPr lang="en-US" sz="18000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Model</a:t>
            </a:r>
          </a:p>
        </p:txBody>
      </p:sp>
      <p:sp>
        <p:nvSpPr>
          <p:cNvPr id="9" name="TextBox 9"/>
          <p:cNvSpPr txBox="1"/>
          <p:nvPr/>
        </p:nvSpPr>
        <p:spPr>
          <a:xfrm rot="-445620">
            <a:off x="8782905" y="2454470"/>
            <a:ext cx="10293900" cy="2154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80"/>
              </a:lnSpc>
            </a:pPr>
            <a:r>
              <a:rPr lang="en-US" sz="18000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Kübler- Ross</a:t>
            </a:r>
          </a:p>
        </p:txBody>
      </p:sp>
      <p:sp>
        <p:nvSpPr>
          <p:cNvPr id="10" name="TextBox 10"/>
          <p:cNvSpPr txBox="1"/>
          <p:nvPr/>
        </p:nvSpPr>
        <p:spPr>
          <a:xfrm rot="109016">
            <a:off x="7864094" y="4916791"/>
            <a:ext cx="4114187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Popření - “to není pravda”</a:t>
            </a:r>
          </a:p>
        </p:txBody>
      </p:sp>
      <p:sp>
        <p:nvSpPr>
          <p:cNvPr id="11" name="TextBox 11"/>
          <p:cNvSpPr txBox="1"/>
          <p:nvPr/>
        </p:nvSpPr>
        <p:spPr>
          <a:xfrm rot="-483882">
            <a:off x="12640578" y="4867568"/>
            <a:ext cx="4114187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Vztek - na okolí, sebe, věci</a:t>
            </a:r>
          </a:p>
        </p:txBody>
      </p:sp>
      <p:sp>
        <p:nvSpPr>
          <p:cNvPr id="12" name="TextBox 12"/>
          <p:cNvSpPr txBox="1"/>
          <p:nvPr/>
        </p:nvSpPr>
        <p:spPr>
          <a:xfrm rot="-975849">
            <a:off x="7925817" y="6466589"/>
            <a:ext cx="3775660" cy="89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Smlouvání - “kdybych tekdy...”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909332" y="6760571"/>
            <a:ext cx="4114187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Deprese - smutek, beznaděj</a:t>
            </a:r>
          </a:p>
        </p:txBody>
      </p:sp>
      <p:sp>
        <p:nvSpPr>
          <p:cNvPr id="14" name="TextBox 14"/>
          <p:cNvSpPr txBox="1"/>
          <p:nvPr/>
        </p:nvSpPr>
        <p:spPr>
          <a:xfrm rot="-605495">
            <a:off x="9160033" y="8044717"/>
            <a:ext cx="3675432" cy="89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Přijetí - “stalo se to, ale jdu dál”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0" y="9652459"/>
            <a:ext cx="8379180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⟵ každý prožívá jinak intenzivně a různě dlouho!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497714" flipH="1" flipV="1">
            <a:off x="4832408" y="5885343"/>
            <a:ext cx="3212626" cy="2827111"/>
          </a:xfrm>
          <a:custGeom>
            <a:avLst/>
            <a:gdLst/>
            <a:ahLst/>
            <a:cxnLst/>
            <a:rect l="l" t="t" r="r" b="b"/>
            <a:pathLst>
              <a:path w="3212626" h="2827111">
                <a:moveTo>
                  <a:pt x="3212626" y="2827110"/>
                </a:moveTo>
                <a:lnTo>
                  <a:pt x="0" y="2827110"/>
                </a:lnTo>
                <a:lnTo>
                  <a:pt x="0" y="0"/>
                </a:lnTo>
                <a:lnTo>
                  <a:pt x="3212626" y="0"/>
                </a:lnTo>
                <a:lnTo>
                  <a:pt x="3212626" y="282711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57885">
            <a:off x="6318901" y="1200173"/>
            <a:ext cx="8452682" cy="7886654"/>
          </a:xfrm>
          <a:custGeom>
            <a:avLst/>
            <a:gdLst/>
            <a:ahLst/>
            <a:cxnLst/>
            <a:rect l="l" t="t" r="r" b="b"/>
            <a:pathLst>
              <a:path w="8452682" h="7886654">
                <a:moveTo>
                  <a:pt x="0" y="0"/>
                </a:moveTo>
                <a:lnTo>
                  <a:pt x="8452682" y="0"/>
                </a:lnTo>
                <a:lnTo>
                  <a:pt x="8452682" y="7886654"/>
                </a:lnTo>
                <a:lnTo>
                  <a:pt x="0" y="78866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445620">
            <a:off x="-570879" y="1445442"/>
            <a:ext cx="8975404" cy="1947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932"/>
              </a:lnSpc>
            </a:pPr>
            <a:r>
              <a:rPr lang="en-US" sz="16200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Co pomáhá?</a:t>
            </a:r>
          </a:p>
        </p:txBody>
      </p:sp>
      <p:sp>
        <p:nvSpPr>
          <p:cNvPr id="5" name="TextBox 5"/>
          <p:cNvSpPr txBox="1"/>
          <p:nvPr/>
        </p:nvSpPr>
        <p:spPr>
          <a:xfrm rot="-538945">
            <a:off x="13548604" y="1966814"/>
            <a:ext cx="2767025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Pohyb</a:t>
            </a:r>
          </a:p>
        </p:txBody>
      </p:sp>
      <p:sp>
        <p:nvSpPr>
          <p:cNvPr id="6" name="TextBox 6"/>
          <p:cNvSpPr txBox="1"/>
          <p:nvPr/>
        </p:nvSpPr>
        <p:spPr>
          <a:xfrm rot="-538945">
            <a:off x="15656412" y="2443116"/>
            <a:ext cx="2948476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Hudba</a:t>
            </a:r>
          </a:p>
        </p:txBody>
      </p:sp>
      <p:sp>
        <p:nvSpPr>
          <p:cNvPr id="7" name="TextBox 7"/>
          <p:cNvSpPr txBox="1"/>
          <p:nvPr/>
        </p:nvSpPr>
        <p:spPr>
          <a:xfrm rot="-538945">
            <a:off x="12459880" y="697259"/>
            <a:ext cx="2575203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Psaní/mluvení</a:t>
            </a:r>
          </a:p>
        </p:txBody>
      </p:sp>
      <p:sp>
        <p:nvSpPr>
          <p:cNvPr id="8" name="TextBox 8"/>
          <p:cNvSpPr txBox="1"/>
          <p:nvPr/>
        </p:nvSpPr>
        <p:spPr>
          <a:xfrm rot="-538945">
            <a:off x="14835612" y="3556900"/>
            <a:ext cx="3075559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Ticho</a:t>
            </a:r>
          </a:p>
        </p:txBody>
      </p:sp>
      <p:sp>
        <p:nvSpPr>
          <p:cNvPr id="9" name="Freeform 9"/>
          <p:cNvSpPr/>
          <p:nvPr/>
        </p:nvSpPr>
        <p:spPr>
          <a:xfrm rot="1497714">
            <a:off x="12675481" y="4800394"/>
            <a:ext cx="3212626" cy="2827111"/>
          </a:xfrm>
          <a:custGeom>
            <a:avLst/>
            <a:gdLst/>
            <a:ahLst/>
            <a:cxnLst/>
            <a:rect l="l" t="t" r="r" b="b"/>
            <a:pathLst>
              <a:path w="3212626" h="2827111">
                <a:moveTo>
                  <a:pt x="0" y="0"/>
                </a:moveTo>
                <a:lnTo>
                  <a:pt x="3212626" y="0"/>
                </a:lnTo>
                <a:lnTo>
                  <a:pt x="3212626" y="2827111"/>
                </a:lnTo>
                <a:lnTo>
                  <a:pt x="0" y="28271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538945">
            <a:off x="14954402" y="4557677"/>
            <a:ext cx="3075559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Uvolňovací techniky</a:t>
            </a:r>
          </a:p>
        </p:txBody>
      </p:sp>
      <p:sp>
        <p:nvSpPr>
          <p:cNvPr id="11" name="TextBox 11"/>
          <p:cNvSpPr txBox="1"/>
          <p:nvPr/>
        </p:nvSpPr>
        <p:spPr>
          <a:xfrm rot="-538945">
            <a:off x="15085790" y="831441"/>
            <a:ext cx="2575203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Vztahy</a:t>
            </a:r>
          </a:p>
        </p:txBody>
      </p:sp>
      <p:sp>
        <p:nvSpPr>
          <p:cNvPr id="12" name="TextBox 12"/>
          <p:cNvSpPr txBox="1"/>
          <p:nvPr/>
        </p:nvSpPr>
        <p:spPr>
          <a:xfrm rot="-538945">
            <a:off x="12999398" y="3767403"/>
            <a:ext cx="2575203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Režim</a:t>
            </a:r>
          </a:p>
        </p:txBody>
      </p:sp>
      <p:sp>
        <p:nvSpPr>
          <p:cNvPr id="13" name="TextBox 13"/>
          <p:cNvSpPr txBox="1"/>
          <p:nvPr/>
        </p:nvSpPr>
        <p:spPr>
          <a:xfrm rot="-538945">
            <a:off x="14948950" y="6272769"/>
            <a:ext cx="3075559" cy="530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3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⟶ RESILIENCE</a:t>
            </a:r>
          </a:p>
        </p:txBody>
      </p:sp>
      <p:sp>
        <p:nvSpPr>
          <p:cNvPr id="14" name="TextBox 14"/>
          <p:cNvSpPr txBox="1"/>
          <p:nvPr/>
        </p:nvSpPr>
        <p:spPr>
          <a:xfrm rot="-448716">
            <a:off x="2426053" y="2600828"/>
            <a:ext cx="6032659" cy="89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 spc="-52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Uvědomit si, přijmout… a konat!</a:t>
            </a:r>
          </a:p>
          <a:p>
            <a:pPr algn="ctr">
              <a:lnSpc>
                <a:spcPts val="3499"/>
              </a:lnSpc>
            </a:pPr>
            <a:endParaRPr lang="en-US" sz="3499" spc="-52">
              <a:solidFill>
                <a:srgbClr val="F0D6D6"/>
              </a:solidFill>
              <a:latin typeface="Lumios Marker"/>
              <a:ea typeface="Lumios Marker"/>
              <a:cs typeface="Lumios Marker"/>
              <a:sym typeface="Lumios Marker"/>
            </a:endParaRPr>
          </a:p>
        </p:txBody>
      </p:sp>
      <p:sp>
        <p:nvSpPr>
          <p:cNvPr id="15" name="TextBox 15"/>
          <p:cNvSpPr txBox="1"/>
          <p:nvPr/>
        </p:nvSpPr>
        <p:spPr>
          <a:xfrm rot="-448716">
            <a:off x="900103" y="3836475"/>
            <a:ext cx="6032659" cy="1336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 spc="-52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⟶ ušetřenou energii vložit do smysluplnějších projektů</a:t>
            </a:r>
          </a:p>
          <a:p>
            <a:pPr algn="ctr">
              <a:lnSpc>
                <a:spcPts val="3499"/>
              </a:lnSpc>
            </a:pPr>
            <a:endParaRPr lang="en-US" sz="3499" spc="-52">
              <a:solidFill>
                <a:srgbClr val="F0D6D6"/>
              </a:solidFill>
              <a:latin typeface="Lumios Marker"/>
              <a:ea typeface="Lumios Marker"/>
              <a:cs typeface="Lumios Marker"/>
              <a:sym typeface="Lumios Marker"/>
            </a:endParaRPr>
          </a:p>
        </p:txBody>
      </p:sp>
      <p:sp>
        <p:nvSpPr>
          <p:cNvPr id="16" name="TextBox 16"/>
          <p:cNvSpPr txBox="1"/>
          <p:nvPr/>
        </p:nvSpPr>
        <p:spPr>
          <a:xfrm rot="-448716">
            <a:off x="56371" y="5562850"/>
            <a:ext cx="6032659" cy="1089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spc="-75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Chci měnit něco u sebe? </a:t>
            </a:r>
          </a:p>
          <a:p>
            <a:pPr algn="ctr">
              <a:lnSpc>
                <a:spcPts val="3499"/>
              </a:lnSpc>
            </a:pPr>
            <a:endParaRPr lang="en-US" sz="5000" spc="-75">
              <a:solidFill>
                <a:srgbClr val="F0D6D6"/>
              </a:solidFill>
              <a:latin typeface="Lumios Marker"/>
              <a:ea typeface="Lumios Marker"/>
              <a:cs typeface="Lumios Marker"/>
              <a:sym typeface="Lumios Marker"/>
            </a:endParaRPr>
          </a:p>
        </p:txBody>
      </p:sp>
      <p:sp>
        <p:nvSpPr>
          <p:cNvPr id="17" name="TextBox 17"/>
          <p:cNvSpPr txBox="1"/>
          <p:nvPr/>
        </p:nvSpPr>
        <p:spPr>
          <a:xfrm rot="-448716">
            <a:off x="1386236" y="6442210"/>
            <a:ext cx="6032659" cy="1289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4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Nebo chci změnit něco ve svém okolí?</a:t>
            </a:r>
          </a:p>
        </p:txBody>
      </p:sp>
      <p:sp>
        <p:nvSpPr>
          <p:cNvPr id="18" name="TextBox 18"/>
          <p:cNvSpPr txBox="1"/>
          <p:nvPr/>
        </p:nvSpPr>
        <p:spPr>
          <a:xfrm rot="-448716">
            <a:off x="1531678" y="8842091"/>
            <a:ext cx="6748246" cy="89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KRÁTKODOBĚ:</a:t>
            </a: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 uzemňovací techniky, dýchání, 5,4,3,2,1</a:t>
            </a:r>
          </a:p>
        </p:txBody>
      </p:sp>
      <p:sp>
        <p:nvSpPr>
          <p:cNvPr id="19" name="TextBox 19"/>
          <p:cNvSpPr txBox="1"/>
          <p:nvPr/>
        </p:nvSpPr>
        <p:spPr>
          <a:xfrm rot="-448716">
            <a:off x="11052589" y="8248790"/>
            <a:ext cx="6817671" cy="1336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DLOUHODOBĚ:</a:t>
            </a: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 “deníčkování” o specifických tématech, pravidelný rozhovor, koníček, </a:t>
            </a:r>
          </a:p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hodnota - aktivita</a:t>
            </a:r>
          </a:p>
        </p:txBody>
      </p:sp>
      <p:sp>
        <p:nvSpPr>
          <p:cNvPr id="20" name="TextBox 20"/>
          <p:cNvSpPr txBox="1"/>
          <p:nvPr/>
        </p:nvSpPr>
        <p:spPr>
          <a:xfrm rot="-448716">
            <a:off x="7840875" y="1737924"/>
            <a:ext cx="6032659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INDIVIDUÁLNÍ!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466103" flipH="1">
            <a:off x="12945028" y="6098490"/>
            <a:ext cx="3200244" cy="3697761"/>
          </a:xfrm>
          <a:custGeom>
            <a:avLst/>
            <a:gdLst/>
            <a:ahLst/>
            <a:cxnLst/>
            <a:rect l="l" t="t" r="r" b="b"/>
            <a:pathLst>
              <a:path w="3200244" h="3697761">
                <a:moveTo>
                  <a:pt x="3200245" y="0"/>
                </a:moveTo>
                <a:lnTo>
                  <a:pt x="0" y="0"/>
                </a:lnTo>
                <a:lnTo>
                  <a:pt x="0" y="3697761"/>
                </a:lnTo>
                <a:lnTo>
                  <a:pt x="3200245" y="3697761"/>
                </a:lnTo>
                <a:lnTo>
                  <a:pt x="320024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865382" y="1028700"/>
            <a:ext cx="8557236" cy="7527925"/>
          </a:xfrm>
          <a:custGeom>
            <a:avLst/>
            <a:gdLst/>
            <a:ahLst/>
            <a:cxnLst/>
            <a:rect l="l" t="t" r="r" b="b"/>
            <a:pathLst>
              <a:path w="8557236" h="7527925">
                <a:moveTo>
                  <a:pt x="0" y="0"/>
                </a:moveTo>
                <a:lnTo>
                  <a:pt x="8557236" y="0"/>
                </a:lnTo>
                <a:lnTo>
                  <a:pt x="8557236" y="7527925"/>
                </a:lnTo>
                <a:lnTo>
                  <a:pt x="0" y="75279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445620">
            <a:off x="1233522" y="1343026"/>
            <a:ext cx="8603694" cy="2432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430"/>
              </a:lnSpc>
            </a:pPr>
            <a:r>
              <a:rPr lang="en-US" sz="20268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Coping</a:t>
            </a:r>
          </a:p>
        </p:txBody>
      </p:sp>
      <p:sp>
        <p:nvSpPr>
          <p:cNvPr id="5" name="TextBox 5"/>
          <p:cNvSpPr txBox="1"/>
          <p:nvPr/>
        </p:nvSpPr>
        <p:spPr>
          <a:xfrm rot="-445620">
            <a:off x="1288627" y="2997692"/>
            <a:ext cx="8438079" cy="1607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r>
              <a:rPr lang="en-US" sz="6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    &amp;  obranné </a:t>
            </a:r>
          </a:p>
          <a:p>
            <a:pPr algn="l">
              <a:lnSpc>
                <a:spcPts val="6019"/>
              </a:lnSpc>
            </a:pPr>
            <a:r>
              <a:rPr lang="en-US" sz="6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mechanismy</a:t>
            </a:r>
          </a:p>
        </p:txBody>
      </p:sp>
      <p:sp>
        <p:nvSpPr>
          <p:cNvPr id="6" name="Freeform 6"/>
          <p:cNvSpPr/>
          <p:nvPr/>
        </p:nvSpPr>
        <p:spPr>
          <a:xfrm rot="7502507">
            <a:off x="2234817" y="3294619"/>
            <a:ext cx="3200244" cy="3697761"/>
          </a:xfrm>
          <a:custGeom>
            <a:avLst/>
            <a:gdLst/>
            <a:ahLst/>
            <a:cxnLst/>
            <a:rect l="l" t="t" r="r" b="b"/>
            <a:pathLst>
              <a:path w="3200244" h="3697761">
                <a:moveTo>
                  <a:pt x="0" y="0"/>
                </a:moveTo>
                <a:lnTo>
                  <a:pt x="3200245" y="0"/>
                </a:lnTo>
                <a:lnTo>
                  <a:pt x="3200245" y="3697762"/>
                </a:lnTo>
                <a:lnTo>
                  <a:pt x="0" y="36977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85144" y="6417096"/>
            <a:ext cx="4293732" cy="1336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= strategie, kterými se člověk vyrovnává se stresem, zátěží nebo problémem.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2225" y="8623300"/>
            <a:ext cx="9084570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4" lvl="1" indent="-377822" algn="l">
              <a:lnSpc>
                <a:spcPts val="3499"/>
              </a:lnSpc>
              <a:buFont typeface="Arial"/>
              <a:buChar char="•"/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COPING zaměřený na EMOCE ⟶ reguluji své pocity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197232" y="1383862"/>
            <a:ext cx="4411136" cy="1774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= nevědomé psychické procesy, které chrání ego před úzkostí, strachem nebo nepřijatelnými pocity.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785635" y="3632200"/>
            <a:ext cx="5234329" cy="3089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Příklady:</a:t>
            </a: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 </a:t>
            </a:r>
          </a:p>
          <a:p>
            <a:pPr marL="755644" lvl="1" indent="-377822" algn="l">
              <a:lnSpc>
                <a:spcPts val="3499"/>
              </a:lnSpc>
              <a:buAutoNum type="arabicPeriod"/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popření: “nemám problém”</a:t>
            </a:r>
          </a:p>
          <a:p>
            <a:pPr marL="755644" lvl="1" indent="-377822" algn="l">
              <a:lnSpc>
                <a:spcPts val="3499"/>
              </a:lnSpc>
              <a:buAutoNum type="arabicPeriod"/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vytěsnění: “na to si nepamatuju”</a:t>
            </a:r>
          </a:p>
          <a:p>
            <a:pPr marL="755644" lvl="1" indent="-377822" algn="l">
              <a:lnSpc>
                <a:spcPts val="3499"/>
              </a:lnSpc>
              <a:buAutoNum type="arabicPeriod"/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projekce: “on mě nemá rád”</a:t>
            </a:r>
          </a:p>
          <a:p>
            <a:pPr marL="755644" lvl="1" indent="-377822" algn="l">
              <a:lnSpc>
                <a:spcPts val="3499"/>
              </a:lnSpc>
              <a:buAutoNum type="arabicPeriod"/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racionalizace: “udělal jsem to, protože..”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654947" y="8623300"/>
            <a:ext cx="9084570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4" lvl="1" indent="-377822" algn="l">
              <a:lnSpc>
                <a:spcPts val="3499"/>
              </a:lnSpc>
              <a:buFont typeface="Arial"/>
              <a:buChar char="•"/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COPING zaměřený na PROBLÉM ⟶ můžu změnit situaci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165263" y="9559925"/>
            <a:ext cx="9084570" cy="4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4" lvl="1" indent="-377822" algn="l">
              <a:lnSpc>
                <a:spcPts val="3499"/>
              </a:lnSpc>
              <a:buFont typeface="Arial"/>
              <a:buChar char="•"/>
            </a:pPr>
            <a:r>
              <a:rPr lang="en-US" sz="34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VYHÝBAVÝ coping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9139">
            <a:off x="11970492" y="839270"/>
            <a:ext cx="5733542" cy="7998291"/>
          </a:xfrm>
          <a:custGeom>
            <a:avLst/>
            <a:gdLst/>
            <a:ahLst/>
            <a:cxnLst/>
            <a:rect l="l" t="t" r="r" b="b"/>
            <a:pathLst>
              <a:path w="5733542" h="7998291">
                <a:moveTo>
                  <a:pt x="0" y="0"/>
                </a:moveTo>
                <a:lnTo>
                  <a:pt x="5733542" y="0"/>
                </a:lnTo>
                <a:lnTo>
                  <a:pt x="5733542" y="7998291"/>
                </a:lnTo>
                <a:lnTo>
                  <a:pt x="0" y="79982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 rot="-445620">
            <a:off x="1192196" y="1219955"/>
            <a:ext cx="6876851" cy="1947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32"/>
              </a:lnSpc>
            </a:pPr>
            <a:r>
              <a:rPr lang="en-US" sz="16200">
                <a:solidFill>
                  <a:srgbClr val="F2D8D7"/>
                </a:solidFill>
                <a:latin typeface="Lumios Marker"/>
                <a:ea typeface="Lumios Marker"/>
                <a:cs typeface="Lumios Marker"/>
                <a:sym typeface="Lumios Marker"/>
              </a:rPr>
              <a:t>Příběh:</a:t>
            </a:r>
          </a:p>
        </p:txBody>
      </p:sp>
      <p:sp>
        <p:nvSpPr>
          <p:cNvPr id="4" name="TextBox 4"/>
          <p:cNvSpPr txBox="1"/>
          <p:nvPr/>
        </p:nvSpPr>
        <p:spPr>
          <a:xfrm rot="-538945">
            <a:off x="103332" y="2557982"/>
            <a:ext cx="11944431" cy="2147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2999"/>
              </a:lnSpc>
              <a:buFont typeface="Arial"/>
              <a:buChar char="•"/>
            </a:pPr>
            <a:r>
              <a:rPr lang="en-US" sz="29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Radovid </a:t>
            </a:r>
            <a:r>
              <a:rPr lang="en-US" sz="2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(40 let) </a:t>
            </a:r>
            <a:r>
              <a:rPr lang="en-US" sz="29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přišel před pár lety o svou dlouholetou partnerku</a:t>
            </a:r>
            <a:r>
              <a:rPr lang="en-US" sz="2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, která zemřela na rakovinu plic. Byli si velmi blízcí a její smrt pro něj znamenala </a:t>
            </a:r>
            <a:r>
              <a:rPr lang="en-US" sz="29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zásadní ztrátu životní opory. </a:t>
            </a:r>
          </a:p>
          <a:p>
            <a:pPr marL="647697" lvl="1" indent="-323848" algn="l">
              <a:lnSpc>
                <a:spcPts val="2999"/>
              </a:lnSpc>
              <a:buFont typeface="Arial"/>
              <a:buChar char="•"/>
            </a:pPr>
            <a:r>
              <a:rPr lang="en-US" sz="2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Kvůli omezením během pandemie COVID-19 </a:t>
            </a:r>
            <a:r>
              <a:rPr lang="en-US" sz="29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se nemohl zúčastnit pohřbu</a:t>
            </a:r>
            <a:r>
              <a:rPr lang="en-US" sz="2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 ani tradičních rituálů loučení, což mu </a:t>
            </a:r>
            <a:r>
              <a:rPr lang="en-US" sz="2999">
                <a:solidFill>
                  <a:srgbClr val="DD6081"/>
                </a:solidFill>
                <a:latin typeface="Lumios Marker"/>
                <a:ea typeface="Lumios Marker"/>
                <a:cs typeface="Lumios Marker"/>
                <a:sym typeface="Lumios Marker"/>
              </a:rPr>
              <a:t>znemožnilo se se ztrátou skutečně vyrovnat.</a:t>
            </a:r>
          </a:p>
          <a:p>
            <a:pPr algn="ctr">
              <a:lnSpc>
                <a:spcPts val="2599"/>
              </a:lnSpc>
            </a:pPr>
            <a:endParaRPr lang="en-US" sz="2999">
              <a:solidFill>
                <a:srgbClr val="DD6081"/>
              </a:solidFill>
              <a:latin typeface="Lumios Marker"/>
              <a:ea typeface="Lumios Marker"/>
              <a:cs typeface="Lumios Marker"/>
              <a:sym typeface="Lumios Marker"/>
            </a:endParaRPr>
          </a:p>
          <a:p>
            <a:pPr algn="ctr">
              <a:lnSpc>
                <a:spcPts val="2599"/>
              </a:lnSpc>
            </a:pPr>
            <a:endParaRPr lang="en-US" sz="2999">
              <a:solidFill>
                <a:srgbClr val="DD6081"/>
              </a:solidFill>
              <a:latin typeface="Lumios Marker"/>
              <a:ea typeface="Lumios Marker"/>
              <a:cs typeface="Lumios Marker"/>
              <a:sym typeface="Lumios Marker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122849" y="9494270"/>
            <a:ext cx="10928741" cy="51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00"/>
              </a:lnSpc>
            </a:pPr>
            <a:r>
              <a:rPr lang="en-US" sz="2000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Voon, S. P., &amp; Hock, T. C. (2024). I don’t want to say goodbye: A case report of a man’s journey through complicated grief. Malaysian Journal of Medicine &amp; Health Sciences, 20(5), 434–436. </a:t>
            </a:r>
            <a:r>
              <a:rPr lang="en-US" sz="2000" u="sng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  <a:hlinkClick r:id="rId4" tooltip="https://doi.org/10.47836/mjmhs20.5.53"/>
              </a:rPr>
              <a:t>Symptoms mus</a:t>
            </a:r>
            <a:r>
              <a:rPr lang="en-US" sz="2000" u="sng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  <a:hlinkClick r:id="rId4" tooltip="https://doi.org/10.47836/mjmhs20.5.53"/>
              </a:rPr>
              <a:t>t last more than one month</a:t>
            </a:r>
          </a:p>
        </p:txBody>
      </p:sp>
      <p:sp>
        <p:nvSpPr>
          <p:cNvPr id="6" name="Freeform 6"/>
          <p:cNvSpPr/>
          <p:nvPr/>
        </p:nvSpPr>
        <p:spPr>
          <a:xfrm rot="2919020">
            <a:off x="82447" y="8009964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434353">
            <a:off x="15139919" y="7575206"/>
            <a:ext cx="2907462" cy="2109231"/>
          </a:xfrm>
          <a:custGeom>
            <a:avLst/>
            <a:gdLst/>
            <a:ahLst/>
            <a:cxnLst/>
            <a:rect l="l" t="t" r="r" b="b"/>
            <a:pathLst>
              <a:path w="2907462" h="2109231">
                <a:moveTo>
                  <a:pt x="0" y="0"/>
                </a:moveTo>
                <a:lnTo>
                  <a:pt x="2907462" y="0"/>
                </a:lnTo>
                <a:lnTo>
                  <a:pt x="2907462" y="2109231"/>
                </a:lnTo>
                <a:lnTo>
                  <a:pt x="0" y="21092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8700" y="5624833"/>
            <a:ext cx="3398056" cy="3303415"/>
          </a:xfrm>
          <a:custGeom>
            <a:avLst/>
            <a:gdLst/>
            <a:ahLst/>
            <a:cxnLst/>
            <a:rect l="l" t="t" r="r" b="b"/>
            <a:pathLst>
              <a:path w="3398056" h="3303415">
                <a:moveTo>
                  <a:pt x="0" y="0"/>
                </a:moveTo>
                <a:lnTo>
                  <a:pt x="3398056" y="0"/>
                </a:lnTo>
                <a:lnTo>
                  <a:pt x="3398056" y="3303416"/>
                </a:lnTo>
                <a:lnTo>
                  <a:pt x="0" y="330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TextBox 9"/>
          <p:cNvSpPr txBox="1"/>
          <p:nvPr/>
        </p:nvSpPr>
        <p:spPr>
          <a:xfrm rot="-538945">
            <a:off x="4060091" y="4031462"/>
            <a:ext cx="8220852" cy="2619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2999"/>
              </a:lnSpc>
              <a:buFont typeface="Arial"/>
              <a:buChar char="•"/>
            </a:pPr>
            <a:r>
              <a:rPr lang="en-US" sz="29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Přetrvával ve hlubokém smutku</a:t>
            </a:r>
            <a:r>
              <a:rPr lang="en-US" sz="2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, </a:t>
            </a:r>
            <a:r>
              <a:rPr lang="en-US" sz="29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prázdnotě</a:t>
            </a:r>
            <a:r>
              <a:rPr lang="en-US" sz="2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 a </a:t>
            </a:r>
            <a:r>
              <a:rPr lang="en-US" sz="29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intenzivním stesku</a:t>
            </a:r>
            <a:r>
              <a:rPr lang="en-US" sz="2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. Postupně se stáhl ze společnosti, ztratil zájem o běžné aktivity a začal mít potíže fungovat v práci. </a:t>
            </a:r>
          </a:p>
          <a:p>
            <a:pPr marL="647697" lvl="1" indent="-323848" algn="l">
              <a:lnSpc>
                <a:spcPts val="2999"/>
              </a:lnSpc>
              <a:buFont typeface="Arial"/>
              <a:buChar char="•"/>
            </a:pPr>
            <a:r>
              <a:rPr lang="en-US" sz="2999">
                <a:solidFill>
                  <a:srgbClr val="DD6081"/>
                </a:solidFill>
                <a:latin typeface="Lumios Marker"/>
                <a:ea typeface="Lumios Marker"/>
                <a:cs typeface="Lumios Marker"/>
                <a:sym typeface="Lumios Marker"/>
              </a:rPr>
              <a:t>Psychická bolest se u něj projevovala i tělesně</a:t>
            </a:r>
            <a:r>
              <a:rPr lang="en-US" sz="2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 – únavou, bolestmi a zažívacími obtížemi bez jasné lékařské příčiny.</a:t>
            </a:r>
          </a:p>
          <a:p>
            <a:pPr algn="ctr">
              <a:lnSpc>
                <a:spcPts val="2999"/>
              </a:lnSpc>
            </a:pPr>
            <a:endParaRPr lang="en-US" sz="2999">
              <a:solidFill>
                <a:srgbClr val="F0D6D6"/>
              </a:solidFill>
              <a:latin typeface="Lumios Marker"/>
              <a:ea typeface="Lumios Marker"/>
              <a:cs typeface="Lumios Marker"/>
              <a:sym typeface="Lumios Marker"/>
            </a:endParaRPr>
          </a:p>
          <a:p>
            <a:pPr algn="ctr">
              <a:lnSpc>
                <a:spcPts val="2999"/>
              </a:lnSpc>
            </a:pPr>
            <a:endParaRPr lang="en-US" sz="2999">
              <a:solidFill>
                <a:srgbClr val="F0D6D6"/>
              </a:solidFill>
              <a:latin typeface="Lumios Marker"/>
              <a:ea typeface="Lumios Marker"/>
              <a:cs typeface="Lumios Marker"/>
              <a:sym typeface="Lumios Marker"/>
            </a:endParaRPr>
          </a:p>
        </p:txBody>
      </p:sp>
      <p:sp>
        <p:nvSpPr>
          <p:cNvPr id="10" name="TextBox 10"/>
          <p:cNvSpPr txBox="1"/>
          <p:nvPr/>
        </p:nvSpPr>
        <p:spPr>
          <a:xfrm rot="-538945">
            <a:off x="4975871" y="6221165"/>
            <a:ext cx="7063128" cy="187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2999"/>
              </a:lnSpc>
              <a:buFont typeface="Arial"/>
              <a:buChar char="•"/>
            </a:pPr>
            <a:r>
              <a:rPr lang="en-US" sz="2999">
                <a:solidFill>
                  <a:srgbClr val="D98299"/>
                </a:solidFill>
                <a:latin typeface="Lumios Marker"/>
                <a:ea typeface="Lumios Marker"/>
                <a:cs typeface="Lumios Marker"/>
                <a:sym typeface="Lumios Marker"/>
              </a:rPr>
              <a:t>Nakonec vyhledal odbornou pomoc.</a:t>
            </a:r>
            <a:r>
              <a:rPr lang="en-US" sz="2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 Byla mu diagnostikována depresivní porucha s komplikovaným truchlením. </a:t>
            </a:r>
          </a:p>
          <a:p>
            <a:pPr marL="647697" lvl="1" indent="-323848" algn="l">
              <a:lnSpc>
                <a:spcPts val="2999"/>
              </a:lnSpc>
              <a:buFont typeface="Arial"/>
              <a:buChar char="•"/>
            </a:pPr>
            <a:r>
              <a:rPr lang="en-US" sz="2999">
                <a:solidFill>
                  <a:srgbClr val="F0D6D6"/>
                </a:solidFill>
                <a:latin typeface="Lumios Marker"/>
                <a:ea typeface="Lumios Marker"/>
                <a:cs typeface="Lumios Marker"/>
                <a:sym typeface="Lumios Marker"/>
              </a:rPr>
              <a:t>Terapie mu postupně pomohla </a:t>
            </a:r>
            <a:r>
              <a:rPr lang="en-US" sz="2999">
                <a:solidFill>
                  <a:srgbClr val="DD6081"/>
                </a:solidFill>
                <a:latin typeface="Lumios Marker"/>
                <a:ea typeface="Lumios Marker"/>
                <a:cs typeface="Lumios Marker"/>
                <a:sym typeface="Lumios Marker"/>
              </a:rPr>
              <a:t>bolest pojmenovat a hledat způsob, jak ztrátu začlenit do svého života.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633</Words>
  <Application>Microsoft Office PowerPoint</Application>
  <PresentationFormat>Vlastní</PresentationFormat>
  <Paragraphs>105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Lumios Marker</vt:lpstr>
      <vt:lpstr>Arial</vt:lpstr>
      <vt:lpstr>Calibri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Bolest a ztráta</dc:title>
  <dc:creator>JC</dc:creator>
  <cp:lastModifiedBy>Jan Caldr</cp:lastModifiedBy>
  <cp:revision>1</cp:revision>
  <dcterms:created xsi:type="dcterms:W3CDTF">2006-08-16T00:00:00Z</dcterms:created>
  <dcterms:modified xsi:type="dcterms:W3CDTF">2026-02-01T08:52:35Z</dcterms:modified>
  <dc:identifier>DAG_1quPxTQ</dc:identifier>
</cp:coreProperties>
</file>