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60" r:id="rId4"/>
    <p:sldId id="277" r:id="rId5"/>
    <p:sldId id="278" r:id="rId6"/>
    <p:sldId id="261" r:id="rId7"/>
    <p:sldId id="262" r:id="rId8"/>
    <p:sldId id="263" r:id="rId9"/>
    <p:sldId id="264" r:id="rId10"/>
    <p:sldId id="265" r:id="rId11"/>
    <p:sldId id="272" r:id="rId12"/>
    <p:sldId id="281" r:id="rId13"/>
    <p:sldId id="266" r:id="rId14"/>
    <p:sldId id="267" r:id="rId15"/>
    <p:sldId id="273" r:id="rId16"/>
    <p:sldId id="270" r:id="rId17"/>
    <p:sldId id="276" r:id="rId18"/>
    <p:sldId id="274"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cs-CZ"/>
              <a:t>Kliknutím lze upravit styl.</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40000"/>
                    <a:lumOff val="60000"/>
                  </a:schemeClr>
                </a:solidFill>
              </a:defRPr>
            </a:lvl1pPr>
          </a:lstStyle>
          <a:p>
            <a:fld id="{EE401711-02DC-4F5A-B0A4-D7A4CFB82638}" type="datetimeFigureOut">
              <a:rPr lang="en-US" dirty="0"/>
              <a:t>2/18/2026</a:t>
            </a:fld>
            <a:endParaRPr lang="en-US" dirty="0"/>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40000"/>
              <a:lumOff val="60000"/>
              <a:alpha val="6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293336BD-BA89-4B92-9DBC-679F61142570}"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cs-CZ"/>
              <a:t>Kliknutím lze upravit styl.</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8C6CB5C7-A3C7-439B-802A-DFE3FCA7ADBD}"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cs-CZ"/>
              <a:t>Kliknutím lze upravit styl.</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8E3E65EA-47B7-4DBF-958B-A3D4DA4F431A}"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cs-CZ"/>
              <a:t>Kliknutím lze upravit styl.</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33DA4AAA-CF98-48DB-9517-D7ADD1FD1213}"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cs-CZ"/>
              <a:t>Kliknutím lze upravit styl.</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2C29F696-D0E7-4C66-925E-251F9C0B0F21}"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cs-CZ"/>
              <a:t>Kliknutím lze upravit styl.</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95C2732E-4FBC-4B01-A175-6B1CAC9B226D}"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cs-CZ"/>
              <a:t>Kliknutím lze upravit styl.</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084AFC5-17E4-4A26-A144-49682BD36ECA}"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8679482-E0DA-4858-9A19-F8B792C0C3D9}"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7C10A69-C0BC-4A5A-8FE4-5D0B5D0F11EE}"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cs-CZ"/>
              <a:t>Kliknutím lze upravit styl.</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653B61-F054-442D-881D-6A81C2774BFE}"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cs-CZ"/>
              <a:t>Kliknutím lze upravit styl.</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2A8CD3A-8283-4FC4-856C-D5E0BF662449}"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cs-CZ"/>
              <a:t>Kliknutím lze upravit styl.</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2" name="Content Placeholder 3"/>
          <p:cNvSpPr>
            <a:spLocks noGrp="1"/>
          </p:cNvSpPr>
          <p:nvPr>
            <p:ph sz="quarter" idx="13"/>
          </p:nvPr>
        </p:nvSpPr>
        <p:spPr>
          <a:xfrm>
            <a:off x="685802" y="2861733"/>
            <a:ext cx="5088712" cy="2512852"/>
          </a:xfrm>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3" name="Content Placeholder 5"/>
          <p:cNvSpPr>
            <a:spLocks noGrp="1"/>
          </p:cNvSpPr>
          <p:nvPr>
            <p:ph sz="quarter" idx="14"/>
          </p:nvPr>
        </p:nvSpPr>
        <p:spPr>
          <a:xfrm>
            <a:off x="5993969" y="2861733"/>
            <a:ext cx="5088713" cy="2512852"/>
          </a:xfrm>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53D8FEE8-FC08-4C54-BE1B-81CB6CA05FC8}" type="datetimeFigureOut">
              <a:rPr lang="en-US" dirty="0"/>
              <a:t>2/18/2026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2EA528B-AADB-4276-9F0D-B13FCF86F309}"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6497F-A1E4-4C0B-8811-954A59B26923}" type="datetimeFigureOut">
              <a:rPr lang="en-US" dirty="0"/>
              <a:t>2/18/2026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cs-CZ"/>
              <a:t>Kliknutím lze upravit styl.</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9F1824E7-1432-4F89-B9E6-59843C6C91FE}"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cs-CZ"/>
              <a:t>Kliknutím lze upravit styl.</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620AAD9C-D29C-4D1E-A739-CC3C95B41085}"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40000"/>
                    <a:lumOff val="60000"/>
                  </a:schemeClr>
                </a:solidFill>
              </a:defRPr>
            </a:lvl1pPr>
          </a:lstStyle>
          <a:p>
            <a:fld id="{DC48ED7C-D9A5-4EA8-B309-6E368BFA8F2B}" type="datetimeFigureOut">
              <a:rPr lang="en-US" dirty="0"/>
              <a:t>2/18/2026</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40000"/>
                    <a:lumOff val="6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kcr.cz/?p=kalkulacka_1" TargetMode="External"/><Relationship Id="rId2" Type="http://schemas.openxmlformats.org/officeDocument/2006/relationships/hyperlink" Target="https://insolvence.justice.cz/kalkulator-splatek/" TargetMode="External"/><Relationship Id="rId1" Type="http://schemas.openxmlformats.org/officeDocument/2006/relationships/slideLayout" Target="../slideLayouts/slideLayout2.xml"/><Relationship Id="rId4" Type="http://schemas.openxmlformats.org/officeDocument/2006/relationships/hyperlink" Target="https://www.justice.cz/"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ANETA.HAJSKA@NADEJE.CZ" TargetMode="External"/><Relationship Id="rId2" Type="http://schemas.openxmlformats.org/officeDocument/2006/relationships/hyperlink" Target="https://www.nadeje.cz/jablonec_nad_nisou/terenni_program_dlouh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mesec.cz/clanky/na-co-si-musite-dat-pozor-kdyz-platite-ve-splatkach/"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Dluhová problematika</a:t>
            </a:r>
          </a:p>
        </p:txBody>
      </p:sp>
      <p:sp>
        <p:nvSpPr>
          <p:cNvPr id="3" name="Podnadpis 2"/>
          <p:cNvSpPr>
            <a:spLocks noGrp="1"/>
          </p:cNvSpPr>
          <p:nvPr>
            <p:ph type="subTitle" idx="1"/>
          </p:nvPr>
        </p:nvSpPr>
        <p:spPr/>
        <p:txBody>
          <a:bodyPr/>
          <a:lstStyle/>
          <a:p>
            <a:r>
              <a:rPr lang="cs-CZ" dirty="0"/>
              <a:t>Středisko naděje – terénní program</a:t>
            </a:r>
          </a:p>
        </p:txBody>
      </p:sp>
    </p:spTree>
    <p:extLst>
      <p:ext uri="{BB962C8B-B14F-4D97-AF65-F5344CB8AC3E}">
        <p14:creationId xmlns:p14="http://schemas.microsoft.com/office/powerpoint/2010/main" val="2684988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4) Exekuce</a:t>
            </a:r>
          </a:p>
        </p:txBody>
      </p:sp>
      <p:sp>
        <p:nvSpPr>
          <p:cNvPr id="3" name="Zástupný symbol pro obsah 2"/>
          <p:cNvSpPr>
            <a:spLocks noGrp="1"/>
          </p:cNvSpPr>
          <p:nvPr>
            <p:ph sz="quarter" idx="13"/>
          </p:nvPr>
        </p:nvSpPr>
        <p:spPr/>
        <p:txBody>
          <a:bodyPr>
            <a:normAutofit/>
          </a:bodyPr>
          <a:lstStyle/>
          <a:p>
            <a:pPr marL="0" indent="0">
              <a:buNone/>
            </a:pPr>
            <a:endParaRPr lang="cs-CZ" dirty="0"/>
          </a:p>
          <a:p>
            <a:r>
              <a:rPr lang="cs-CZ" dirty="0"/>
              <a:t>Pohledávky přednostní x nepřednostní; oprávněný x povinný, náklady exekuce</a:t>
            </a:r>
          </a:p>
          <a:p>
            <a:r>
              <a:rPr lang="cs-CZ" dirty="0"/>
              <a:t>Způsoby provedení exekuce – srážky ze mzdy, přikázání pohledávky (účet), zabavování majetku, pozastavení řidičského oprávnění</a:t>
            </a:r>
          </a:p>
          <a:p>
            <a:r>
              <a:rPr lang="cs-CZ" dirty="0"/>
              <a:t>Co nelze zabavit: běžné ošacení, běžné vybavení domácnosti, snubní prsten, zdravotnické potřeby, hotové peníze do částky dvojnásobku životního minima </a:t>
            </a:r>
          </a:p>
          <a:p>
            <a:r>
              <a:rPr lang="cs-CZ" dirty="0"/>
              <a:t>Sloučení exekucí, zastavení exekucí, odklad exekucí, snížení nákladů exekuce</a:t>
            </a:r>
          </a:p>
          <a:p>
            <a:endParaRPr lang="cs-CZ" dirty="0"/>
          </a:p>
        </p:txBody>
      </p:sp>
    </p:spTree>
    <p:extLst>
      <p:ext uri="{BB962C8B-B14F-4D97-AF65-F5344CB8AC3E}">
        <p14:creationId xmlns:p14="http://schemas.microsoft.com/office/powerpoint/2010/main" val="1630718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a:t>Kde zjistím informace o svých dluzích?</a:t>
            </a:r>
          </a:p>
        </p:txBody>
      </p:sp>
      <p:sp>
        <p:nvSpPr>
          <p:cNvPr id="3" name="Zástupný symbol pro obsah 2"/>
          <p:cNvSpPr>
            <a:spLocks noGrp="1"/>
          </p:cNvSpPr>
          <p:nvPr>
            <p:ph sz="quarter" idx="13"/>
          </p:nvPr>
        </p:nvSpPr>
        <p:spPr/>
        <p:txBody>
          <a:bodyPr/>
          <a:lstStyle/>
          <a:p>
            <a:r>
              <a:rPr lang="cs-CZ" dirty="0"/>
              <a:t>Výpis lustrovaných věcí – okresní soud</a:t>
            </a:r>
          </a:p>
          <a:p>
            <a:r>
              <a:rPr lang="cs-CZ" dirty="0"/>
              <a:t>Centrální evidence exekucí – </a:t>
            </a:r>
            <a:r>
              <a:rPr lang="cs-CZ" dirty="0" err="1"/>
              <a:t>czech</a:t>
            </a:r>
            <a:r>
              <a:rPr lang="cs-CZ" dirty="0"/>
              <a:t> point</a:t>
            </a:r>
          </a:p>
          <a:p>
            <a:r>
              <a:rPr lang="cs-CZ" dirty="0"/>
              <a:t>Rejstříky – </a:t>
            </a:r>
            <a:r>
              <a:rPr lang="cs-CZ" dirty="0" err="1"/>
              <a:t>solus</a:t>
            </a:r>
            <a:r>
              <a:rPr lang="cs-CZ" dirty="0"/>
              <a:t>, </a:t>
            </a:r>
            <a:r>
              <a:rPr lang="cs-CZ" dirty="0" err="1"/>
              <a:t>brki</a:t>
            </a:r>
            <a:r>
              <a:rPr lang="cs-CZ" dirty="0"/>
              <a:t>, </a:t>
            </a:r>
            <a:r>
              <a:rPr lang="cs-CZ" dirty="0" err="1"/>
              <a:t>nrki</a:t>
            </a:r>
            <a:endParaRPr lang="cs-CZ" dirty="0"/>
          </a:p>
        </p:txBody>
      </p:sp>
    </p:spTree>
    <p:extLst>
      <p:ext uri="{BB962C8B-B14F-4D97-AF65-F5344CB8AC3E}">
        <p14:creationId xmlns:p14="http://schemas.microsoft.com/office/powerpoint/2010/main" val="108706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9CC0EE-B9A0-4551-B404-9A9704044CD2}"/>
              </a:ext>
            </a:extLst>
          </p:cNvPr>
          <p:cNvSpPr>
            <a:spLocks noGrp="1"/>
          </p:cNvSpPr>
          <p:nvPr>
            <p:ph type="title"/>
          </p:nvPr>
        </p:nvSpPr>
        <p:spPr/>
        <p:txBody>
          <a:bodyPr>
            <a:normAutofit/>
          </a:bodyPr>
          <a:lstStyle/>
          <a:p>
            <a:pPr algn="ctr"/>
            <a:r>
              <a:rPr lang="cs-CZ" dirty="0"/>
              <a:t>insolvenční zákon</a:t>
            </a:r>
          </a:p>
        </p:txBody>
      </p:sp>
      <p:sp>
        <p:nvSpPr>
          <p:cNvPr id="3" name="Zástupný obsah 2">
            <a:extLst>
              <a:ext uri="{FF2B5EF4-FFF2-40B4-BE49-F238E27FC236}">
                <a16:creationId xmlns:a16="http://schemas.microsoft.com/office/drawing/2014/main" id="{5329F51F-2B24-43D6-A226-EBA005B3ABED}"/>
              </a:ext>
            </a:extLst>
          </p:cNvPr>
          <p:cNvSpPr>
            <a:spLocks noGrp="1"/>
          </p:cNvSpPr>
          <p:nvPr>
            <p:ph sz="quarter" idx="13"/>
          </p:nvPr>
        </p:nvSpPr>
        <p:spPr/>
        <p:txBody>
          <a:bodyPr>
            <a:normAutofit/>
          </a:bodyPr>
          <a:lstStyle/>
          <a:p>
            <a:r>
              <a:rPr lang="cs-CZ" dirty="0"/>
              <a:t>Od 1.10.2024</a:t>
            </a:r>
          </a:p>
          <a:p>
            <a:r>
              <a:rPr lang="cs-CZ" dirty="0"/>
              <a:t>Zkrácení doby Oddlužení pro všechny na 3 roky</a:t>
            </a:r>
          </a:p>
          <a:p>
            <a:r>
              <a:rPr lang="cs-CZ" dirty="0"/>
              <a:t>Soud bude rozhodovat, kolik musí dlužník zaplatit v řízení</a:t>
            </a:r>
          </a:p>
          <a:p>
            <a:r>
              <a:rPr lang="cs-CZ" dirty="0"/>
              <a:t>Dlužník se musí snažit zaplatit co nejvíc</a:t>
            </a:r>
          </a:p>
          <a:p>
            <a:r>
              <a:rPr lang="cs-CZ" dirty="0"/>
              <a:t>Pokud se dlužník po oddlužení dostane znovu do dluhové pasti a chtěl by žádat o oddlužení, tak jsou přísnější podmínky a musel by splácet 5 let</a:t>
            </a:r>
          </a:p>
        </p:txBody>
      </p:sp>
    </p:spTree>
    <p:extLst>
      <p:ext uri="{BB962C8B-B14F-4D97-AF65-F5344CB8AC3E}">
        <p14:creationId xmlns:p14="http://schemas.microsoft.com/office/powerpoint/2010/main" val="4130130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a:t>Insolvence - Oddlužení – osobní bankrot </a:t>
            </a:r>
          </a:p>
        </p:txBody>
      </p:sp>
      <p:sp>
        <p:nvSpPr>
          <p:cNvPr id="3" name="Zástupný symbol pro obsah 2"/>
          <p:cNvSpPr>
            <a:spLocks noGrp="1"/>
          </p:cNvSpPr>
          <p:nvPr>
            <p:ph sz="quarter" idx="13"/>
          </p:nvPr>
        </p:nvSpPr>
        <p:spPr/>
        <p:txBody>
          <a:bodyPr/>
          <a:lstStyle/>
          <a:p>
            <a:r>
              <a:rPr lang="cs-CZ" dirty="0"/>
              <a:t>podmínky						způsoby oddlužení</a:t>
            </a:r>
          </a:p>
          <a:p>
            <a:pPr lvl="1"/>
            <a:r>
              <a:rPr lang="cs-CZ" dirty="0"/>
              <a:t>2 a více věřitelů						- prodej majetku</a:t>
            </a:r>
          </a:p>
          <a:p>
            <a:pPr lvl="1"/>
            <a:r>
              <a:rPr lang="cs-CZ" dirty="0"/>
              <a:t>Závazky po splatnosti více než 30 dnů				- splátkový kalendář </a:t>
            </a:r>
            <a:br>
              <a:rPr lang="cs-CZ" dirty="0"/>
            </a:br>
            <a:r>
              <a:rPr lang="cs-CZ" dirty="0"/>
              <a:t>								   s prodejem majetku</a:t>
            </a:r>
          </a:p>
          <a:p>
            <a:pPr lvl="1"/>
            <a:r>
              <a:rPr lang="cs-CZ" dirty="0"/>
              <a:t>Neschopnost závazky plnit					</a:t>
            </a:r>
          </a:p>
          <a:p>
            <a:pPr lvl="1"/>
            <a:r>
              <a:rPr lang="cs-CZ" dirty="0"/>
              <a:t>Výše závazků převyšuje hodnotu majetku</a:t>
            </a:r>
          </a:p>
        </p:txBody>
      </p:sp>
    </p:spTree>
    <p:extLst>
      <p:ext uri="{BB962C8B-B14F-4D97-AF65-F5344CB8AC3E}">
        <p14:creationId xmlns:p14="http://schemas.microsoft.com/office/powerpoint/2010/main" val="395769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dirty="0"/>
              <a:t>Oddlužení – požadavky</a:t>
            </a:r>
          </a:p>
        </p:txBody>
      </p:sp>
      <p:sp>
        <p:nvSpPr>
          <p:cNvPr id="3" name="Zástupný symbol pro obsah 2"/>
          <p:cNvSpPr>
            <a:spLocks noGrp="1"/>
          </p:cNvSpPr>
          <p:nvPr>
            <p:ph sz="quarter" idx="13"/>
          </p:nvPr>
        </p:nvSpPr>
        <p:spPr/>
        <p:txBody>
          <a:bodyPr/>
          <a:lstStyle/>
          <a:p>
            <a:r>
              <a:rPr lang="cs-CZ" dirty="0"/>
              <a:t>Návrh na povolení oddlužení –právník, notář, akreditovaná osoba</a:t>
            </a:r>
          </a:p>
          <a:p>
            <a:pPr lvl="1"/>
            <a:r>
              <a:rPr lang="cs-CZ" dirty="0"/>
              <a:t>Stálý příjem – dokládá se 1 rok zpětně, výhled 1 rok do budoucna</a:t>
            </a:r>
          </a:p>
          <a:p>
            <a:pPr lvl="1"/>
            <a:r>
              <a:rPr lang="cs-CZ" dirty="0"/>
              <a:t>Doložení minimálně dvou závazků podložených listinami prokazující existenci dluhů</a:t>
            </a:r>
          </a:p>
          <a:p>
            <a:pPr lvl="1"/>
            <a:r>
              <a:rPr lang="cs-CZ" dirty="0"/>
              <a:t>seznam majetku</a:t>
            </a:r>
          </a:p>
          <a:p>
            <a:pPr lvl="1"/>
            <a:r>
              <a:rPr lang="cs-CZ" dirty="0"/>
              <a:t>Poctivý záměr</a:t>
            </a:r>
          </a:p>
        </p:txBody>
      </p:sp>
    </p:spTree>
    <p:extLst>
      <p:ext uri="{BB962C8B-B14F-4D97-AF65-F5344CB8AC3E}">
        <p14:creationId xmlns:p14="http://schemas.microsoft.com/office/powerpoint/2010/main" val="4283834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Oddlužení – varianty</a:t>
            </a:r>
          </a:p>
        </p:txBody>
      </p:sp>
      <p:sp>
        <p:nvSpPr>
          <p:cNvPr id="3" name="Zástupný symbol pro obsah 2"/>
          <p:cNvSpPr>
            <a:spLocks noGrp="1"/>
          </p:cNvSpPr>
          <p:nvPr>
            <p:ph sz="quarter" idx="13"/>
          </p:nvPr>
        </p:nvSpPr>
        <p:spPr/>
        <p:txBody>
          <a:bodyPr>
            <a:normAutofit fontScale="85000" lnSpcReduction="10000"/>
          </a:bodyPr>
          <a:lstStyle/>
          <a:p>
            <a:r>
              <a:rPr lang="cs-CZ" sz="2500" dirty="0"/>
              <a:t>Splátkový kalendář s prodejem majetku</a:t>
            </a:r>
          </a:p>
          <a:p>
            <a:pPr lvl="1"/>
            <a:r>
              <a:rPr lang="cs-CZ" sz="2300" dirty="0"/>
              <a:t>SOUD VŽDY ZKOUMÁ SNAHU DLUŽNÍKA UHRADIT V RÁMCI ODDLUŽENÍ CO NEJVÍCE %!!!</a:t>
            </a:r>
          </a:p>
          <a:p>
            <a:pPr lvl="1"/>
            <a:r>
              <a:rPr lang="cs-CZ" sz="2300" dirty="0"/>
              <a:t>Minimální měsíční splátka pro vstup do oddlužení 2.178,- Kč </a:t>
            </a:r>
          </a:p>
          <a:p>
            <a:endParaRPr lang="cs-CZ" dirty="0"/>
          </a:p>
          <a:p>
            <a:r>
              <a:rPr lang="cs-CZ" dirty="0"/>
              <a:t>Varianty:</a:t>
            </a:r>
          </a:p>
          <a:p>
            <a:pPr lvl="1"/>
            <a:r>
              <a:rPr lang="cs-CZ" dirty="0"/>
              <a:t>Za tři roky úhrada více jak 60 % závazků</a:t>
            </a:r>
          </a:p>
          <a:p>
            <a:pPr lvl="1"/>
            <a:r>
              <a:rPr lang="cs-CZ" dirty="0"/>
              <a:t>Za 5 let úhrada ideálně minimálně 30 % všech závazků – není nutno doložit při vstupu </a:t>
            </a:r>
            <a:br>
              <a:rPr lang="cs-CZ" dirty="0"/>
            </a:br>
            <a:r>
              <a:rPr lang="cs-CZ" dirty="0"/>
              <a:t>do oddlužení</a:t>
            </a:r>
          </a:p>
          <a:p>
            <a:pPr lvl="1"/>
            <a:r>
              <a:rPr lang="cs-CZ" dirty="0"/>
              <a:t>Starobní důchodci, zdravotně postižení a lidé s dluhy z dětství – 3 roky bez ohledu na % úhrady všech závazků</a:t>
            </a:r>
          </a:p>
        </p:txBody>
      </p:sp>
    </p:spTree>
    <p:extLst>
      <p:ext uri="{BB962C8B-B14F-4D97-AF65-F5344CB8AC3E}">
        <p14:creationId xmlns:p14="http://schemas.microsoft.com/office/powerpoint/2010/main" val="3886244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Oddlužení – výpočet splátky</a:t>
            </a:r>
          </a:p>
        </p:txBody>
      </p:sp>
      <p:sp>
        <p:nvSpPr>
          <p:cNvPr id="3" name="Zástupný symbol pro obsah 2"/>
          <p:cNvSpPr>
            <a:spLocks noGrp="1"/>
          </p:cNvSpPr>
          <p:nvPr>
            <p:ph sz="quarter" idx="13"/>
          </p:nvPr>
        </p:nvSpPr>
        <p:spPr/>
        <p:txBody>
          <a:bodyPr/>
          <a:lstStyle/>
          <a:p>
            <a:r>
              <a:rPr lang="cs-CZ" dirty="0"/>
              <a:t>Výpočet srážek v oddlužení</a:t>
            </a:r>
          </a:p>
          <a:p>
            <a:pPr lvl="1"/>
            <a:r>
              <a:rPr lang="cs-CZ" dirty="0">
                <a:hlinkClick r:id="rId2"/>
              </a:rPr>
              <a:t>https://insolvence.justice.cz/kalkulator-splatek/</a:t>
            </a:r>
            <a:endParaRPr lang="cs-CZ" dirty="0"/>
          </a:p>
          <a:p>
            <a:pPr lvl="1"/>
            <a:r>
              <a:rPr lang="cs-CZ" dirty="0">
                <a:hlinkClick r:id="rId3"/>
              </a:rPr>
              <a:t>https://www.ekcr.cz/?p=kalkulacka_1</a:t>
            </a:r>
            <a:endParaRPr lang="cs-CZ" dirty="0"/>
          </a:p>
          <a:p>
            <a:r>
              <a:rPr lang="cs-CZ" dirty="0"/>
              <a:t>Insolvenční rejstřík</a:t>
            </a:r>
          </a:p>
          <a:p>
            <a:pPr lvl="1"/>
            <a:r>
              <a:rPr lang="cs-CZ" dirty="0">
                <a:hlinkClick r:id="rId4"/>
              </a:rPr>
              <a:t>https://www.justice.cz</a:t>
            </a:r>
            <a:endParaRPr lang="cs-CZ" dirty="0"/>
          </a:p>
        </p:txBody>
      </p:sp>
    </p:spTree>
    <p:extLst>
      <p:ext uri="{BB962C8B-B14F-4D97-AF65-F5344CB8AC3E}">
        <p14:creationId xmlns:p14="http://schemas.microsoft.com/office/powerpoint/2010/main" val="3004871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Oddlužení – podmínky a povinnosti</a:t>
            </a:r>
          </a:p>
        </p:txBody>
      </p:sp>
      <p:sp>
        <p:nvSpPr>
          <p:cNvPr id="3" name="Zástupný symbol pro obsah 2"/>
          <p:cNvSpPr>
            <a:spLocks noGrp="1"/>
          </p:cNvSpPr>
          <p:nvPr>
            <p:ph sz="quarter" idx="13"/>
          </p:nvPr>
        </p:nvSpPr>
        <p:spPr/>
        <p:txBody>
          <a:bodyPr/>
          <a:lstStyle/>
          <a:p>
            <a:r>
              <a:rPr lang="cs-CZ" dirty="0"/>
              <a:t>Co plyne pro dlužníka ze vstupu do oddlužení?</a:t>
            </a:r>
          </a:p>
          <a:p>
            <a:pPr lvl="1"/>
            <a:r>
              <a:rPr lang="cs-CZ" dirty="0"/>
              <a:t>Dluhy se sjednotí a hradí se v rámci jednotné splátky</a:t>
            </a:r>
          </a:p>
          <a:p>
            <a:pPr lvl="1"/>
            <a:r>
              <a:rPr lang="cs-CZ" dirty="0"/>
              <a:t>O vše se stará insolvenční správce</a:t>
            </a:r>
          </a:p>
          <a:p>
            <a:pPr lvl="1"/>
            <a:r>
              <a:rPr lang="cs-CZ" dirty="0"/>
              <a:t>Závazky okamžikem podání návrhu přestávají růst</a:t>
            </a:r>
          </a:p>
          <a:p>
            <a:pPr lvl="1"/>
            <a:r>
              <a:rPr lang="cs-CZ" dirty="0"/>
              <a:t>Nemůže dojít k výkonu exekuce</a:t>
            </a:r>
          </a:p>
          <a:p>
            <a:pPr lvl="1"/>
            <a:r>
              <a:rPr lang="cs-CZ" dirty="0"/>
              <a:t>Povinnosti dlužníka – stálý příjem, nezatajovat žádný příjem, nezvýhodňovat žádného věřitele, neodmítat dary, výhry či dědictví, snažit se uhradit co nejvíce</a:t>
            </a:r>
          </a:p>
          <a:p>
            <a:pPr lvl="1"/>
            <a:endParaRPr lang="cs-CZ" dirty="0"/>
          </a:p>
        </p:txBody>
      </p:sp>
    </p:spTree>
    <p:extLst>
      <p:ext uri="{BB962C8B-B14F-4D97-AF65-F5344CB8AC3E}">
        <p14:creationId xmlns:p14="http://schemas.microsoft.com/office/powerpoint/2010/main" val="1808975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1873050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Středisko naděje – terénní program</a:t>
            </a:r>
          </a:p>
        </p:txBody>
      </p:sp>
      <p:sp>
        <p:nvSpPr>
          <p:cNvPr id="3" name="Zástupný symbol pro obsah 2"/>
          <p:cNvSpPr>
            <a:spLocks noGrp="1"/>
          </p:cNvSpPr>
          <p:nvPr>
            <p:ph sz="quarter" idx="13"/>
          </p:nvPr>
        </p:nvSpPr>
        <p:spPr/>
        <p:txBody>
          <a:bodyPr>
            <a:normAutofit fontScale="77500" lnSpcReduction="20000"/>
          </a:bodyPr>
          <a:lstStyle/>
          <a:p>
            <a:r>
              <a:rPr lang="cs-CZ" dirty="0"/>
              <a:t>Sociální poradenství – bydlení, zaměstnání, dluhy, dávky, doklady, doprovody do institucí, MATERIÁLNÍ POMOC</a:t>
            </a:r>
          </a:p>
          <a:p>
            <a:endParaRPr lang="cs-CZ" dirty="0"/>
          </a:p>
          <a:p>
            <a:r>
              <a:rPr lang="cs-CZ" dirty="0"/>
              <a:t>Dlouhá 25a, Jablonec nad Nisou</a:t>
            </a:r>
          </a:p>
          <a:p>
            <a:r>
              <a:rPr lang="cs-CZ" dirty="0">
                <a:hlinkClick r:id="rId2"/>
              </a:rPr>
              <a:t>https://www.nadeje.cz/jablonec_nad_nisou/terenni_program_dlouha</a:t>
            </a:r>
            <a:endParaRPr lang="cs-CZ" dirty="0"/>
          </a:p>
          <a:p>
            <a:r>
              <a:rPr lang="cs-CZ" dirty="0"/>
              <a:t>Kontakty – terénní sociální pracovnice</a:t>
            </a:r>
          </a:p>
          <a:p>
            <a:pPr marL="457200" lvl="1" indent="0">
              <a:buNone/>
            </a:pPr>
            <a:r>
              <a:rPr lang="cs-CZ" dirty="0"/>
              <a:t>Šárka  </a:t>
            </a:r>
            <a:r>
              <a:rPr lang="cs-CZ" dirty="0" err="1"/>
              <a:t>Studecká</a:t>
            </a:r>
            <a:r>
              <a:rPr lang="cs-CZ" dirty="0"/>
              <a:t> 732 332 097, sarka.studecka@nadeje.CZ</a:t>
            </a:r>
          </a:p>
          <a:p>
            <a:pPr marL="457200" lvl="1" indent="0">
              <a:buNone/>
            </a:pPr>
            <a:r>
              <a:rPr lang="cs-CZ"/>
              <a:t>ANETA </a:t>
            </a:r>
            <a:r>
              <a:rPr lang="cs-CZ" dirty="0"/>
              <a:t>HAJSKÁ 732 332 241, </a:t>
            </a:r>
            <a:r>
              <a:rPr lang="cs-CZ" dirty="0">
                <a:hlinkClick r:id="rId3">
                  <a:extLst>
                    <a:ext uri="{A12FA001-AC4F-418D-AE19-62706E023703}">
                      <ahyp:hlinkClr xmlns:ahyp="http://schemas.microsoft.com/office/drawing/2018/hyperlinkcolor" val="tx"/>
                    </a:ext>
                  </a:extLst>
                </a:hlinkClick>
              </a:rPr>
              <a:t>ANETA.HAJSKA@NADEJE.CZ</a:t>
            </a:r>
            <a:endParaRPr lang="cs-CZ" dirty="0"/>
          </a:p>
          <a:p>
            <a:pPr marL="457200" lvl="1" indent="0">
              <a:buNone/>
            </a:pPr>
            <a:r>
              <a:rPr lang="cs-CZ" dirty="0"/>
              <a:t>Veronika </a:t>
            </a:r>
            <a:r>
              <a:rPr lang="cs-CZ" dirty="0" err="1"/>
              <a:t>šandová</a:t>
            </a:r>
            <a:r>
              <a:rPr lang="cs-CZ" dirty="0"/>
              <a:t> 775 032 641, Veronika.sandova@nadeje.cz</a:t>
            </a:r>
          </a:p>
          <a:p>
            <a:pPr marL="457200" lvl="1" indent="0" algn="ctr">
              <a:buNone/>
            </a:pPr>
            <a:r>
              <a:rPr lang="cs-CZ" dirty="0"/>
              <a:t>         </a:t>
            </a:r>
          </a:p>
        </p:txBody>
      </p:sp>
    </p:spTree>
    <p:extLst>
      <p:ext uri="{BB962C8B-B14F-4D97-AF65-F5344CB8AC3E}">
        <p14:creationId xmlns:p14="http://schemas.microsoft.com/office/powerpoint/2010/main" val="1780513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Co nás dnes čeká?</a:t>
            </a:r>
          </a:p>
        </p:txBody>
      </p:sp>
      <p:sp>
        <p:nvSpPr>
          <p:cNvPr id="3" name="Zástupný symbol pro obsah 2"/>
          <p:cNvSpPr>
            <a:spLocks noGrp="1"/>
          </p:cNvSpPr>
          <p:nvPr>
            <p:ph sz="quarter" idx="13"/>
          </p:nvPr>
        </p:nvSpPr>
        <p:spPr>
          <a:xfrm>
            <a:off x="818804" y="1562793"/>
            <a:ext cx="7028411" cy="4131425"/>
          </a:xfrm>
        </p:spPr>
        <p:txBody>
          <a:bodyPr>
            <a:normAutofit/>
          </a:bodyPr>
          <a:lstStyle/>
          <a:p>
            <a:r>
              <a:rPr lang="cs-CZ" dirty="0"/>
              <a:t>Dluhová past</a:t>
            </a:r>
          </a:p>
          <a:p>
            <a:r>
              <a:rPr lang="cs-CZ" dirty="0"/>
              <a:t>Dluhy</a:t>
            </a:r>
          </a:p>
          <a:p>
            <a:pPr lvl="1"/>
            <a:r>
              <a:rPr lang="cs-CZ" dirty="0"/>
              <a:t>Fáze závazků</a:t>
            </a:r>
          </a:p>
          <a:p>
            <a:pPr lvl="1"/>
            <a:r>
              <a:rPr lang="cs-CZ" dirty="0"/>
              <a:t>Soudní řízení</a:t>
            </a:r>
          </a:p>
          <a:p>
            <a:pPr lvl="1"/>
            <a:r>
              <a:rPr lang="cs-CZ" dirty="0"/>
              <a:t>Exekuce</a:t>
            </a:r>
          </a:p>
          <a:p>
            <a:pPr lvl="1"/>
            <a:r>
              <a:rPr lang="cs-CZ" dirty="0"/>
              <a:t>NOVINKY Z LEGISLATIVY</a:t>
            </a:r>
          </a:p>
          <a:p>
            <a:pPr lvl="1"/>
            <a:r>
              <a:rPr lang="cs-CZ" dirty="0"/>
              <a:t>Oddlužení – osobní bankrot</a:t>
            </a:r>
          </a:p>
          <a:p>
            <a:r>
              <a:rPr lang="cs-CZ" dirty="0"/>
              <a:t>Diskuze, dotazy</a:t>
            </a:r>
          </a:p>
        </p:txBody>
      </p:sp>
    </p:spTree>
    <p:extLst>
      <p:ext uri="{BB962C8B-B14F-4D97-AF65-F5344CB8AC3E}">
        <p14:creationId xmlns:p14="http://schemas.microsoft.com/office/powerpoint/2010/main" val="1600908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Dluhová past</a:t>
            </a:r>
          </a:p>
        </p:txBody>
      </p:sp>
      <p:sp>
        <p:nvSpPr>
          <p:cNvPr id="3" name="Zástupný symbol pro obsah 2"/>
          <p:cNvSpPr>
            <a:spLocks noGrp="1"/>
          </p:cNvSpPr>
          <p:nvPr>
            <p:ph sz="quarter" idx="13"/>
          </p:nvPr>
        </p:nvSpPr>
        <p:spPr/>
        <p:txBody>
          <a:bodyPr/>
          <a:lstStyle/>
          <a:p>
            <a:r>
              <a:rPr lang="cs-CZ" dirty="0"/>
              <a:t>Ideálně se nezadlužovat a snažit se vycházet se svými příjmy</a:t>
            </a:r>
          </a:p>
          <a:p>
            <a:r>
              <a:rPr lang="cs-CZ" dirty="0"/>
              <a:t>Zodpovědné zadlužování – kdy ano, kdy ne</a:t>
            </a:r>
          </a:p>
          <a:p>
            <a:r>
              <a:rPr lang="cs-CZ" dirty="0"/>
              <a:t>Těžké se dostat ven</a:t>
            </a:r>
          </a:p>
          <a:p>
            <a:r>
              <a:rPr lang="cs-CZ" dirty="0"/>
              <a:t>Pozor na skryté dluhy – zdravotní pojištění, pojistky, paušály, pokuty, dědictví, výživné</a:t>
            </a:r>
          </a:p>
        </p:txBody>
      </p:sp>
    </p:spTree>
    <p:extLst>
      <p:ext uri="{BB962C8B-B14F-4D97-AF65-F5344CB8AC3E}">
        <p14:creationId xmlns:p14="http://schemas.microsoft.com/office/powerpoint/2010/main" val="4134136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5443E0-8B09-48C7-A297-DC824B958B4C}"/>
              </a:ext>
            </a:extLst>
          </p:cNvPr>
          <p:cNvSpPr>
            <a:spLocks noGrp="1"/>
          </p:cNvSpPr>
          <p:nvPr>
            <p:ph type="title"/>
          </p:nvPr>
        </p:nvSpPr>
        <p:spPr/>
        <p:txBody>
          <a:bodyPr>
            <a:normAutofit fontScale="90000"/>
          </a:bodyPr>
          <a:lstStyle/>
          <a:p>
            <a:pPr algn="ctr"/>
            <a:r>
              <a:rPr lang="cs-CZ" dirty="0"/>
              <a:t>Příklad dluhu za nedoplacené pojištění</a:t>
            </a:r>
          </a:p>
        </p:txBody>
      </p:sp>
      <p:sp>
        <p:nvSpPr>
          <p:cNvPr id="3" name="Zástupný obsah 2">
            <a:extLst>
              <a:ext uri="{FF2B5EF4-FFF2-40B4-BE49-F238E27FC236}">
                <a16:creationId xmlns:a16="http://schemas.microsoft.com/office/drawing/2014/main" id="{D31926B0-5BF8-410A-8DFF-803B691AF283}"/>
              </a:ext>
            </a:extLst>
          </p:cNvPr>
          <p:cNvSpPr>
            <a:spLocks noGrp="1"/>
          </p:cNvSpPr>
          <p:nvPr>
            <p:ph sz="quarter" idx="13"/>
          </p:nvPr>
        </p:nvSpPr>
        <p:spPr/>
        <p:txBody>
          <a:bodyPr>
            <a:normAutofit lnSpcReduction="10000"/>
          </a:bodyPr>
          <a:lstStyle/>
          <a:p>
            <a:r>
              <a:rPr lang="cs-CZ" dirty="0"/>
              <a:t>Jistina – 804 Kč</a:t>
            </a:r>
          </a:p>
          <a:p>
            <a:r>
              <a:rPr lang="cs-CZ" dirty="0"/>
              <a:t>Úroky – 141,72 Kč</a:t>
            </a:r>
          </a:p>
          <a:p>
            <a:r>
              <a:rPr lang="cs-CZ" dirty="0"/>
              <a:t>Náklady předcházejícího řízení – 1.936 Kč</a:t>
            </a:r>
          </a:p>
          <a:p>
            <a:r>
              <a:rPr lang="cs-CZ" dirty="0"/>
              <a:t>Náklady za soudní poplatky – 800 Kč</a:t>
            </a:r>
          </a:p>
          <a:p>
            <a:r>
              <a:rPr lang="cs-CZ" dirty="0"/>
              <a:t>Náklady oprávněného za právní zastoupení v exekuci – 484 Kč</a:t>
            </a:r>
          </a:p>
          <a:p>
            <a:r>
              <a:rPr lang="cs-CZ" dirty="0"/>
              <a:t>Odměna exekutora + </a:t>
            </a:r>
            <a:r>
              <a:rPr lang="cs-CZ" dirty="0" err="1"/>
              <a:t>dph</a:t>
            </a:r>
            <a:r>
              <a:rPr lang="cs-CZ" dirty="0"/>
              <a:t> – 3.630 Kč</a:t>
            </a:r>
          </a:p>
          <a:p>
            <a:r>
              <a:rPr lang="cs-CZ" dirty="0"/>
              <a:t>Hotové výdaje exekuce – 4.235 Kč</a:t>
            </a:r>
          </a:p>
        </p:txBody>
      </p:sp>
    </p:spTree>
    <p:extLst>
      <p:ext uri="{BB962C8B-B14F-4D97-AF65-F5344CB8AC3E}">
        <p14:creationId xmlns:p14="http://schemas.microsoft.com/office/powerpoint/2010/main" val="1982859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B1290-D095-4141-BFB9-D2C7337C5C92}"/>
              </a:ext>
            </a:extLst>
          </p:cNvPr>
          <p:cNvSpPr>
            <a:spLocks noGrp="1"/>
          </p:cNvSpPr>
          <p:nvPr>
            <p:ph type="title"/>
          </p:nvPr>
        </p:nvSpPr>
        <p:spPr/>
        <p:txBody>
          <a:bodyPr/>
          <a:lstStyle/>
          <a:p>
            <a:pPr algn="ctr"/>
            <a:r>
              <a:rPr lang="cs-CZ" b="1" dirty="0"/>
              <a:t>Jak se nedostat do dluhové pasti</a:t>
            </a:r>
            <a:endParaRPr lang="cs-CZ" dirty="0"/>
          </a:p>
        </p:txBody>
      </p:sp>
      <p:sp>
        <p:nvSpPr>
          <p:cNvPr id="3" name="Zástupný obsah 2">
            <a:extLst>
              <a:ext uri="{FF2B5EF4-FFF2-40B4-BE49-F238E27FC236}">
                <a16:creationId xmlns:a16="http://schemas.microsoft.com/office/drawing/2014/main" id="{2D1A8FDF-3E38-4268-9DC0-673960CDEBF4}"/>
              </a:ext>
            </a:extLst>
          </p:cNvPr>
          <p:cNvSpPr>
            <a:spLocks noGrp="1"/>
          </p:cNvSpPr>
          <p:nvPr>
            <p:ph sz="quarter" idx="13"/>
          </p:nvPr>
        </p:nvSpPr>
        <p:spPr/>
        <p:txBody>
          <a:bodyPr>
            <a:normAutofit fontScale="92500" lnSpcReduction="10000"/>
          </a:bodyPr>
          <a:lstStyle/>
          <a:p>
            <a:pPr lvl="0"/>
            <a:r>
              <a:rPr lang="cs-CZ" dirty="0"/>
              <a:t>Reálně zhodnotit své možnosti půjčku splácet</a:t>
            </a:r>
          </a:p>
          <a:p>
            <a:pPr lvl="0"/>
            <a:r>
              <a:rPr lang="cs-CZ" dirty="0"/>
              <a:t>Dávat si pozor na reklamní triky</a:t>
            </a:r>
          </a:p>
          <a:p>
            <a:pPr lvl="0"/>
            <a:r>
              <a:rPr lang="cs-CZ" dirty="0"/>
              <a:t>Dávat si pozor, od koho si půjčujete</a:t>
            </a:r>
          </a:p>
          <a:p>
            <a:pPr lvl="0"/>
            <a:r>
              <a:rPr lang="cs-CZ" dirty="0"/>
              <a:t>Pečlivě si pročíst detaily každé půjčky před podpisem</a:t>
            </a:r>
          </a:p>
          <a:p>
            <a:pPr lvl="0"/>
            <a:r>
              <a:rPr lang="cs-CZ" dirty="0"/>
              <a:t>Nebát se obrátit se s žádostí o pomoc k odborníkům, poradnám</a:t>
            </a:r>
          </a:p>
          <a:p>
            <a:pPr marL="0" indent="0">
              <a:buNone/>
            </a:pPr>
            <a:endParaRPr lang="cs-CZ" dirty="0"/>
          </a:p>
        </p:txBody>
      </p:sp>
      <p:sp>
        <p:nvSpPr>
          <p:cNvPr id="4" name="Zástupný obsah 3">
            <a:extLst>
              <a:ext uri="{FF2B5EF4-FFF2-40B4-BE49-F238E27FC236}">
                <a16:creationId xmlns:a16="http://schemas.microsoft.com/office/drawing/2014/main" id="{2846A848-435D-498B-AC04-F8EC99E2752C}"/>
              </a:ext>
            </a:extLst>
          </p:cNvPr>
          <p:cNvSpPr>
            <a:spLocks noGrp="1"/>
          </p:cNvSpPr>
          <p:nvPr>
            <p:ph sz="quarter" idx="14"/>
          </p:nvPr>
        </p:nvSpPr>
        <p:spPr/>
        <p:txBody>
          <a:bodyPr>
            <a:normAutofit lnSpcReduction="10000"/>
          </a:bodyPr>
          <a:lstStyle/>
          <a:p>
            <a:pPr lvl="0"/>
            <a:r>
              <a:rPr lang="cs-CZ" dirty="0"/>
              <a:t>Dluhy řešit ihned</a:t>
            </a:r>
          </a:p>
          <a:p>
            <a:pPr lvl="0"/>
            <a:r>
              <a:rPr lang="cs-CZ" dirty="0"/>
              <a:t>Obracet se na organizace pomáhající dlužníkům</a:t>
            </a:r>
          </a:p>
          <a:p>
            <a:pPr lvl="0"/>
            <a:r>
              <a:rPr lang="cs-CZ" dirty="0"/>
              <a:t>Dluhy řešit dříve, než jsou předány</a:t>
            </a:r>
          </a:p>
          <a:p>
            <a:pPr lvl="0"/>
            <a:r>
              <a:rPr lang="cs-CZ" dirty="0"/>
              <a:t>V případě více dluhů si je snažit zpřehlednit</a:t>
            </a:r>
          </a:p>
          <a:p>
            <a:pPr lvl="0"/>
            <a:r>
              <a:rPr lang="cs-CZ" dirty="0"/>
              <a:t>V nejhorším případě přistoupit k osobnímu bankrotu</a:t>
            </a:r>
          </a:p>
          <a:p>
            <a:endParaRPr lang="cs-CZ" dirty="0"/>
          </a:p>
        </p:txBody>
      </p:sp>
    </p:spTree>
    <p:extLst>
      <p:ext uri="{BB962C8B-B14F-4D97-AF65-F5344CB8AC3E}">
        <p14:creationId xmlns:p14="http://schemas.microsoft.com/office/powerpoint/2010/main" val="60109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Fáze závazků (dluhů)</a:t>
            </a:r>
          </a:p>
        </p:txBody>
      </p:sp>
      <p:sp>
        <p:nvSpPr>
          <p:cNvPr id="3" name="Zástupný symbol pro obsah 2"/>
          <p:cNvSpPr>
            <a:spLocks noGrp="1"/>
          </p:cNvSpPr>
          <p:nvPr>
            <p:ph sz="quarter" idx="13"/>
          </p:nvPr>
        </p:nvSpPr>
        <p:spPr/>
        <p:txBody>
          <a:bodyPr/>
          <a:lstStyle/>
          <a:p>
            <a:pPr marL="457200" indent="-457200">
              <a:buAutoNum type="arabicParenR"/>
            </a:pPr>
            <a:r>
              <a:rPr lang="cs-CZ" dirty="0"/>
              <a:t>Půjčky, nedoplatky za energie, nezaplacené paušály…</a:t>
            </a:r>
          </a:p>
          <a:p>
            <a:pPr marL="457200" indent="-457200">
              <a:buAutoNum type="arabicParenR"/>
            </a:pPr>
            <a:r>
              <a:rPr lang="cs-CZ" dirty="0"/>
              <a:t>Nezvládáme platit – upomínky</a:t>
            </a:r>
          </a:p>
          <a:p>
            <a:pPr marL="457200" indent="-457200">
              <a:buAutoNum type="arabicParenR"/>
            </a:pPr>
            <a:r>
              <a:rPr lang="cs-CZ" dirty="0"/>
              <a:t>Mimosoudní x soudní vyrovnání</a:t>
            </a:r>
          </a:p>
          <a:p>
            <a:pPr marL="457200" indent="-457200">
              <a:buAutoNum type="arabicParenR"/>
            </a:pPr>
            <a:r>
              <a:rPr lang="cs-CZ" dirty="0"/>
              <a:t>exekuce</a:t>
            </a:r>
          </a:p>
        </p:txBody>
      </p:sp>
    </p:spTree>
    <p:extLst>
      <p:ext uri="{BB962C8B-B14F-4D97-AF65-F5344CB8AC3E}">
        <p14:creationId xmlns:p14="http://schemas.microsoft.com/office/powerpoint/2010/main" val="495259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1) půjčky</a:t>
            </a:r>
          </a:p>
        </p:txBody>
      </p:sp>
      <p:sp>
        <p:nvSpPr>
          <p:cNvPr id="3" name="Zástupný symbol pro obsah 2"/>
          <p:cNvSpPr>
            <a:spLocks noGrp="1"/>
          </p:cNvSpPr>
          <p:nvPr>
            <p:ph sz="quarter" idx="13"/>
          </p:nvPr>
        </p:nvSpPr>
        <p:spPr>
          <a:xfrm>
            <a:off x="685800" y="1371600"/>
            <a:ext cx="10394707" cy="4002985"/>
          </a:xfrm>
        </p:spPr>
        <p:txBody>
          <a:bodyPr>
            <a:normAutofit fontScale="55000" lnSpcReduction="20000"/>
          </a:bodyPr>
          <a:lstStyle/>
          <a:p>
            <a:endParaRPr lang="cs-CZ" dirty="0"/>
          </a:p>
          <a:p>
            <a:endParaRPr lang="cs-CZ" dirty="0"/>
          </a:p>
          <a:p>
            <a:r>
              <a:rPr lang="cs-CZ" sz="3600" dirty="0"/>
              <a:t>Dluhy se mají platit, protože závazky se mají plnit. Dobré účty dělají dobré přátele. Je třeba při řešení sporných vztahů hledat rovnováhu, nelze připustit, aby věřitel doslova „z dlužníka sedřel kůži“, ale ani opak, </a:t>
            </a:r>
            <a:r>
              <a:rPr lang="cs-CZ" sz="3600" dirty="0">
                <a:hlinkClick r:id="rId2"/>
              </a:rPr>
              <a:t>aby si dlužníci půjčovali a nespláceli</a:t>
            </a:r>
            <a:r>
              <a:rPr lang="cs-CZ" sz="3600" dirty="0"/>
              <a:t>.</a:t>
            </a:r>
          </a:p>
          <a:p>
            <a:endParaRPr lang="cs-CZ" dirty="0"/>
          </a:p>
          <a:p>
            <a:r>
              <a:rPr lang="cs-CZ" sz="3300" dirty="0"/>
              <a:t>Bankovní x nebankovní produkty</a:t>
            </a:r>
          </a:p>
          <a:p>
            <a:r>
              <a:rPr lang="cs-CZ" sz="3300" dirty="0"/>
              <a:t>Kontokorent, kreditní karty, debetní karty, nákupy na splátky</a:t>
            </a:r>
          </a:p>
          <a:p>
            <a:endParaRPr lang="cs-CZ" sz="3300" dirty="0"/>
          </a:p>
          <a:p>
            <a:r>
              <a:rPr lang="cs-CZ" sz="3300" dirty="0"/>
              <a:t>Brát půjčky účelně, sledovat kolik přeplatím, úroky, </a:t>
            </a:r>
            <a:r>
              <a:rPr lang="cs-CZ" sz="3300" dirty="0" err="1"/>
              <a:t>Rpsn</a:t>
            </a:r>
            <a:r>
              <a:rPr lang="cs-CZ" sz="3300" dirty="0"/>
              <a:t>, ověřování příjmu, </a:t>
            </a:r>
            <a:r>
              <a:rPr lang="cs-CZ" sz="3600" dirty="0">
                <a:solidFill>
                  <a:schemeClr val="accent1"/>
                </a:solidFill>
              </a:rPr>
              <a:t>pozor co podepisuji</a:t>
            </a:r>
          </a:p>
          <a:p>
            <a:endParaRPr lang="cs-CZ" dirty="0"/>
          </a:p>
        </p:txBody>
      </p:sp>
    </p:spTree>
    <p:extLst>
      <p:ext uri="{BB962C8B-B14F-4D97-AF65-F5344CB8AC3E}">
        <p14:creationId xmlns:p14="http://schemas.microsoft.com/office/powerpoint/2010/main" val="3467270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2) Nezvládáme platit</a:t>
            </a:r>
          </a:p>
        </p:txBody>
      </p:sp>
      <p:sp>
        <p:nvSpPr>
          <p:cNvPr id="3" name="Zástupný symbol pro obsah 2"/>
          <p:cNvSpPr>
            <a:spLocks noGrp="1"/>
          </p:cNvSpPr>
          <p:nvPr>
            <p:ph sz="quarter" idx="13"/>
          </p:nvPr>
        </p:nvSpPr>
        <p:spPr/>
        <p:txBody>
          <a:bodyPr>
            <a:normAutofit/>
          </a:bodyPr>
          <a:lstStyle/>
          <a:p>
            <a:r>
              <a:rPr lang="cs-CZ" dirty="0"/>
              <a:t>Proč?</a:t>
            </a:r>
          </a:p>
          <a:p>
            <a:r>
              <a:rPr lang="cs-CZ" dirty="0"/>
              <a:t>Důležité komunikovat s věřiteli, platit alespoň část, nevyhazovat a ukládat dokumenty k dluhům, ohlašovat změny</a:t>
            </a:r>
          </a:p>
          <a:p>
            <a:r>
              <a:rPr lang="cs-CZ" dirty="0"/>
              <a:t>Fikce doručení</a:t>
            </a:r>
          </a:p>
          <a:p>
            <a:r>
              <a:rPr lang="cs-CZ" dirty="0"/>
              <a:t>Upomínky vedou k  </a:t>
            </a:r>
            <a:r>
              <a:rPr lang="cs-CZ" dirty="0" err="1"/>
              <a:t>předžalobním</a:t>
            </a:r>
            <a:r>
              <a:rPr lang="cs-CZ" dirty="0"/>
              <a:t> výzvám</a:t>
            </a:r>
          </a:p>
        </p:txBody>
      </p:sp>
    </p:spTree>
    <p:extLst>
      <p:ext uri="{BB962C8B-B14F-4D97-AF65-F5344CB8AC3E}">
        <p14:creationId xmlns:p14="http://schemas.microsoft.com/office/powerpoint/2010/main" val="2363208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a:t>3) Mimosoudní x soudní </a:t>
            </a:r>
            <a:br>
              <a:rPr lang="cs-CZ" dirty="0"/>
            </a:br>
            <a:r>
              <a:rPr lang="cs-CZ" dirty="0"/>
              <a:t>vyrovnání dluhů</a:t>
            </a:r>
          </a:p>
        </p:txBody>
      </p:sp>
      <p:graphicFrame>
        <p:nvGraphicFramePr>
          <p:cNvPr id="4" name="Zástupný symbol pro obsah 3"/>
          <p:cNvGraphicFramePr>
            <a:graphicFrameLocks noGrp="1"/>
          </p:cNvGraphicFramePr>
          <p:nvPr>
            <p:ph sz="quarter" idx="13"/>
            <p:extLst>
              <p:ext uri="{D42A27DB-BD31-4B8C-83A1-F6EECF244321}">
                <p14:modId xmlns:p14="http://schemas.microsoft.com/office/powerpoint/2010/main" val="871127320"/>
              </p:ext>
            </p:extLst>
          </p:nvPr>
        </p:nvGraphicFramePr>
        <p:xfrm>
          <a:off x="685800" y="2063750"/>
          <a:ext cx="10394950" cy="3381087"/>
        </p:xfrm>
        <a:graphic>
          <a:graphicData uri="http://schemas.openxmlformats.org/drawingml/2006/table">
            <a:tbl>
              <a:tblPr firstRow="1" bandRow="1">
                <a:tableStyleId>{5C22544A-7EE6-4342-B048-85BDC9FD1C3A}</a:tableStyleId>
              </a:tblPr>
              <a:tblGrid>
                <a:gridCol w="5197475">
                  <a:extLst>
                    <a:ext uri="{9D8B030D-6E8A-4147-A177-3AD203B41FA5}">
                      <a16:colId xmlns:a16="http://schemas.microsoft.com/office/drawing/2014/main" val="3285111509"/>
                    </a:ext>
                  </a:extLst>
                </a:gridCol>
                <a:gridCol w="5197475">
                  <a:extLst>
                    <a:ext uri="{9D8B030D-6E8A-4147-A177-3AD203B41FA5}">
                      <a16:colId xmlns:a16="http://schemas.microsoft.com/office/drawing/2014/main" val="2681036092"/>
                    </a:ext>
                  </a:extLst>
                </a:gridCol>
              </a:tblGrid>
              <a:tr h="437623">
                <a:tc>
                  <a:txBody>
                    <a:bodyPr/>
                    <a:lstStyle/>
                    <a:p>
                      <a:r>
                        <a:rPr lang="cs-CZ" dirty="0"/>
                        <a:t>MIMOSOUDNÍ</a:t>
                      </a:r>
                      <a:r>
                        <a:rPr lang="cs-CZ" baseline="0" dirty="0"/>
                        <a:t> VYROVNÁNÍ</a:t>
                      </a:r>
                      <a:endParaRPr lang="cs-CZ" dirty="0"/>
                    </a:p>
                  </a:txBody>
                  <a:tcPr/>
                </a:tc>
                <a:tc>
                  <a:txBody>
                    <a:bodyPr/>
                    <a:lstStyle/>
                    <a:p>
                      <a:r>
                        <a:rPr lang="cs-CZ" dirty="0"/>
                        <a:t>SOUDNÍ VYROVNÁNÍ</a:t>
                      </a:r>
                    </a:p>
                  </a:txBody>
                  <a:tcPr/>
                </a:tc>
                <a:extLst>
                  <a:ext uri="{0D108BD9-81ED-4DB2-BD59-A6C34878D82A}">
                    <a16:rowId xmlns:a16="http://schemas.microsoft.com/office/drawing/2014/main" val="3885821662"/>
                  </a:ext>
                </a:extLst>
              </a:tr>
              <a:tr h="755349">
                <a:tc>
                  <a:txBody>
                    <a:bodyPr/>
                    <a:lstStyle/>
                    <a:p>
                      <a:r>
                        <a:rPr lang="cs-CZ" dirty="0"/>
                        <a:t>Inkasní</a:t>
                      </a:r>
                      <a:r>
                        <a:rPr lang="cs-CZ" baseline="0" dirty="0"/>
                        <a:t> společnosti (</a:t>
                      </a:r>
                      <a:r>
                        <a:rPr lang="cs-CZ" baseline="0" dirty="0" err="1"/>
                        <a:t>Ospen</a:t>
                      </a:r>
                      <a:r>
                        <a:rPr lang="cs-CZ" baseline="0" dirty="0"/>
                        <a:t>, EOS KSI, </a:t>
                      </a:r>
                      <a:r>
                        <a:rPr lang="cs-CZ" baseline="0" dirty="0" err="1"/>
                        <a:t>Kruk</a:t>
                      </a:r>
                      <a:r>
                        <a:rPr lang="cs-CZ" baseline="0" dirty="0"/>
                        <a:t>, </a:t>
                      </a:r>
                      <a:r>
                        <a:rPr lang="cs-CZ" baseline="0" dirty="0" err="1"/>
                        <a:t>Intrum</a:t>
                      </a:r>
                      <a:r>
                        <a:rPr lang="cs-CZ" baseline="0" dirty="0"/>
                        <a:t> Czech, B4B Inkaso, … )</a:t>
                      </a:r>
                      <a:endParaRPr lang="cs-CZ" dirty="0"/>
                    </a:p>
                  </a:txBody>
                  <a:tcPr/>
                </a:tc>
                <a:tc>
                  <a:txBody>
                    <a:bodyPr/>
                    <a:lstStyle/>
                    <a:p>
                      <a:r>
                        <a:rPr lang="cs-CZ" dirty="0" err="1"/>
                        <a:t>Předžalobní</a:t>
                      </a:r>
                      <a:r>
                        <a:rPr lang="cs-CZ" dirty="0"/>
                        <a:t> upomínka, výzva</a:t>
                      </a:r>
                      <a:r>
                        <a:rPr lang="cs-CZ" baseline="0" dirty="0"/>
                        <a:t> k zaplacení, </a:t>
                      </a:r>
                      <a:r>
                        <a:rPr lang="cs-CZ" baseline="0" dirty="0" err="1"/>
                        <a:t>zesplatnění</a:t>
                      </a:r>
                      <a:r>
                        <a:rPr lang="cs-CZ" baseline="0" dirty="0"/>
                        <a:t> dluhu</a:t>
                      </a:r>
                      <a:endParaRPr lang="cs-CZ" dirty="0"/>
                    </a:p>
                  </a:txBody>
                  <a:tcPr/>
                </a:tc>
                <a:extLst>
                  <a:ext uri="{0D108BD9-81ED-4DB2-BD59-A6C34878D82A}">
                    <a16:rowId xmlns:a16="http://schemas.microsoft.com/office/drawing/2014/main" val="1055101356"/>
                  </a:ext>
                </a:extLst>
              </a:tr>
              <a:tr h="437623">
                <a:tc>
                  <a:txBody>
                    <a:bodyPr/>
                    <a:lstStyle/>
                    <a:p>
                      <a:r>
                        <a:rPr lang="cs-CZ" dirty="0"/>
                        <a:t>Advokáti</a:t>
                      </a:r>
                    </a:p>
                  </a:txBody>
                  <a:tcPr/>
                </a:tc>
                <a:tc>
                  <a:txBody>
                    <a:bodyPr/>
                    <a:lstStyle/>
                    <a:p>
                      <a:r>
                        <a:rPr lang="cs-CZ" dirty="0"/>
                        <a:t>Žaloba o zaplacení,</a:t>
                      </a:r>
                      <a:r>
                        <a:rPr lang="cs-CZ" baseline="0" dirty="0"/>
                        <a:t> platební rozkaz</a:t>
                      </a:r>
                      <a:endParaRPr lang="cs-CZ" dirty="0"/>
                    </a:p>
                  </a:txBody>
                  <a:tcPr/>
                </a:tc>
                <a:extLst>
                  <a:ext uri="{0D108BD9-81ED-4DB2-BD59-A6C34878D82A}">
                    <a16:rowId xmlns:a16="http://schemas.microsoft.com/office/drawing/2014/main" val="538096023"/>
                  </a:ext>
                </a:extLst>
              </a:tr>
              <a:tr h="437623">
                <a:tc>
                  <a:txBody>
                    <a:bodyPr/>
                    <a:lstStyle/>
                    <a:p>
                      <a:r>
                        <a:rPr lang="cs-CZ" dirty="0"/>
                        <a:t>Interní vymáhací oddělení věřitelů</a:t>
                      </a:r>
                    </a:p>
                  </a:txBody>
                  <a:tcPr/>
                </a:tc>
                <a:tc>
                  <a:txBody>
                    <a:bodyPr/>
                    <a:lstStyle/>
                    <a:p>
                      <a:r>
                        <a:rPr lang="cs-CZ" dirty="0"/>
                        <a:t>Návrh na zahájení exekuce</a:t>
                      </a:r>
                    </a:p>
                  </a:txBody>
                  <a:tcPr/>
                </a:tc>
                <a:extLst>
                  <a:ext uri="{0D108BD9-81ED-4DB2-BD59-A6C34878D82A}">
                    <a16:rowId xmlns:a16="http://schemas.microsoft.com/office/drawing/2014/main" val="3759919484"/>
                  </a:ext>
                </a:extLst>
              </a:tr>
              <a:tr h="437623">
                <a:tc>
                  <a:txBody>
                    <a:bodyPr/>
                    <a:lstStyle/>
                    <a:p>
                      <a:endParaRPr lang="cs-CZ"/>
                    </a:p>
                  </a:txBody>
                  <a:tcPr/>
                </a:tc>
                <a:tc>
                  <a:txBody>
                    <a:bodyPr/>
                    <a:lstStyle/>
                    <a:p>
                      <a:r>
                        <a:rPr lang="cs-CZ" dirty="0"/>
                        <a:t>Usnesení o zahájení exekuce</a:t>
                      </a:r>
                    </a:p>
                  </a:txBody>
                  <a:tcPr/>
                </a:tc>
                <a:extLst>
                  <a:ext uri="{0D108BD9-81ED-4DB2-BD59-A6C34878D82A}">
                    <a16:rowId xmlns:a16="http://schemas.microsoft.com/office/drawing/2014/main" val="2041523507"/>
                  </a:ext>
                </a:extLst>
              </a:tr>
              <a:tr h="437623">
                <a:tc>
                  <a:txBody>
                    <a:bodyPr/>
                    <a:lstStyle/>
                    <a:p>
                      <a:endParaRPr lang="cs-CZ"/>
                    </a:p>
                  </a:txBody>
                  <a:tcPr/>
                </a:tc>
                <a:tc>
                  <a:txBody>
                    <a:bodyPr/>
                    <a:lstStyle/>
                    <a:p>
                      <a:r>
                        <a:rPr lang="cs-CZ" dirty="0"/>
                        <a:t>Exekuční příkaz</a:t>
                      </a:r>
                    </a:p>
                  </a:txBody>
                  <a:tcPr/>
                </a:tc>
                <a:extLst>
                  <a:ext uri="{0D108BD9-81ED-4DB2-BD59-A6C34878D82A}">
                    <a16:rowId xmlns:a16="http://schemas.microsoft.com/office/drawing/2014/main" val="163383216"/>
                  </a:ext>
                </a:extLst>
              </a:tr>
              <a:tr h="437623">
                <a:tc>
                  <a:txBody>
                    <a:bodyPr/>
                    <a:lstStyle/>
                    <a:p>
                      <a:endParaRPr lang="cs-CZ"/>
                    </a:p>
                  </a:txBody>
                  <a:tcPr/>
                </a:tc>
                <a:tc>
                  <a:txBody>
                    <a:bodyPr/>
                    <a:lstStyle/>
                    <a:p>
                      <a:r>
                        <a:rPr lang="cs-CZ" dirty="0"/>
                        <a:t>Příkaz k úhradě</a:t>
                      </a:r>
                      <a:r>
                        <a:rPr lang="cs-CZ" baseline="0" dirty="0"/>
                        <a:t> nákladů exekuce</a:t>
                      </a:r>
                      <a:endParaRPr lang="cs-CZ" dirty="0"/>
                    </a:p>
                  </a:txBody>
                  <a:tcPr/>
                </a:tc>
                <a:extLst>
                  <a:ext uri="{0D108BD9-81ED-4DB2-BD59-A6C34878D82A}">
                    <a16:rowId xmlns:a16="http://schemas.microsoft.com/office/drawing/2014/main" val="2763657293"/>
                  </a:ext>
                </a:extLst>
              </a:tr>
            </a:tbl>
          </a:graphicData>
        </a:graphic>
      </p:graphicFrame>
    </p:spTree>
    <p:extLst>
      <p:ext uri="{BB962C8B-B14F-4D97-AF65-F5344CB8AC3E}">
        <p14:creationId xmlns:p14="http://schemas.microsoft.com/office/powerpoint/2010/main" val="32686413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lavní událost">
  <a:themeElements>
    <a:clrScheme name="Main Event">
      <a:dk1>
        <a:sysClr val="windowText" lastClr="000000"/>
      </a:dk1>
      <a:lt1>
        <a:sysClr val="window" lastClr="FFFFFF"/>
      </a:lt1>
      <a:dk2>
        <a:srgbClr val="424242"/>
      </a:dk2>
      <a:lt2>
        <a:srgbClr val="C8C8C8"/>
      </a:lt2>
      <a:accent1>
        <a:srgbClr val="EE8011"/>
      </a:accent1>
      <a:accent2>
        <a:srgbClr val="CEC079"/>
      </a:accent2>
      <a:accent3>
        <a:srgbClr val="93A569"/>
      </a:accent3>
      <a:accent4>
        <a:srgbClr val="69A58B"/>
      </a:accent4>
      <a:accent5>
        <a:srgbClr val="6DAABD"/>
      </a:accent5>
      <a:accent6>
        <a:srgbClr val="B24A4B"/>
      </a:accent6>
      <a:hlink>
        <a:srgbClr val="EE8E11"/>
      </a:hlink>
      <a:folHlink>
        <a:srgbClr val="BFAE7F"/>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686B1E04-F35C-4AB5-985D-0C358CA11055}"/>
    </a:ext>
  </a:extLst>
</a:theme>
</file>

<file path=docProps/app.xml><?xml version="1.0" encoding="utf-8"?>
<Properties xmlns="http://schemas.openxmlformats.org/officeDocument/2006/extended-properties" xmlns:vt="http://schemas.openxmlformats.org/officeDocument/2006/docPropsVTypes">
  <Template>TM04033927[[fn=Hlavní událost]]</Template>
  <TotalTime>912</TotalTime>
  <Words>951</Words>
  <Application>Microsoft Office PowerPoint</Application>
  <PresentationFormat>Širokoúhlá obrazovka</PresentationFormat>
  <Paragraphs>126</Paragraphs>
  <Slides>19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19</vt:i4>
      </vt:variant>
    </vt:vector>
  </HeadingPairs>
  <TitlesOfParts>
    <vt:vector size="22" baseType="lpstr">
      <vt:lpstr>Arial</vt:lpstr>
      <vt:lpstr>Impact</vt:lpstr>
      <vt:lpstr>Hlavní událost</vt:lpstr>
      <vt:lpstr>Dluhová problematika</vt:lpstr>
      <vt:lpstr>Co nás dnes čeká?</vt:lpstr>
      <vt:lpstr>Dluhová past</vt:lpstr>
      <vt:lpstr>Příklad dluhu za nedoplacené pojištění</vt:lpstr>
      <vt:lpstr>Jak se nedostat do dluhové pasti</vt:lpstr>
      <vt:lpstr>Fáze závazků (dluhů)</vt:lpstr>
      <vt:lpstr>1) půjčky</vt:lpstr>
      <vt:lpstr>2) Nezvládáme platit</vt:lpstr>
      <vt:lpstr>3) Mimosoudní x soudní  vyrovnání dluhů</vt:lpstr>
      <vt:lpstr>4) Exekuce</vt:lpstr>
      <vt:lpstr>Kde zjistím informace o svých dluzích?</vt:lpstr>
      <vt:lpstr>insolvenční zákon</vt:lpstr>
      <vt:lpstr>Insolvence - Oddlužení – osobní bankrot </vt:lpstr>
      <vt:lpstr>Oddlužení – požadavky</vt:lpstr>
      <vt:lpstr>Oddlužení – varianty</vt:lpstr>
      <vt:lpstr>Oddlužení – výpočet splátky</vt:lpstr>
      <vt:lpstr>Oddlužení – podmínky a povinnosti</vt:lpstr>
      <vt:lpstr>Prezentace aplikace PowerPoint</vt:lpstr>
      <vt:lpstr>Středisko naděje – terénní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Dluhová problematika</dc:title>
  <dc:creator>Vendula Mastníková</dc:creator>
  <cp:lastModifiedBy>Aneta Hajská</cp:lastModifiedBy>
  <cp:revision>33</cp:revision>
  <dcterms:created xsi:type="dcterms:W3CDTF">2019-04-25T11:47:54Z</dcterms:created>
  <dcterms:modified xsi:type="dcterms:W3CDTF">2026-02-18T09:28:33Z</dcterms:modified>
</cp:coreProperties>
</file>